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2"/>
  </p:sldMasterIdLst>
  <p:notesMasterIdLst>
    <p:notesMasterId r:id="rId3"/>
  </p:notesMasterIdLst>
  <p:handoutMasterIdLst>
    <p:handoutMasterId r:id="rId4"/>
  </p:handoutMasterIdLst>
  <p:sldIdLst>
    <p:sldId id="372" r:id="rId5"/>
    <p:sldId id="304" r:id="rId6"/>
    <p:sldId id="311" r:id="rId7"/>
    <p:sldId id="313" r:id="rId8"/>
    <p:sldId id="347" r:id="rId9"/>
    <p:sldId id="374" r:id="rId10"/>
    <p:sldId id="375" r:id="rId11"/>
    <p:sldId id="378" r:id="rId12"/>
    <p:sldId id="379" r:id="rId13"/>
    <p:sldId id="381" r:id="rId14"/>
    <p:sldId id="377" r:id="rId15"/>
    <p:sldId id="333" r:id="rId16"/>
    <p:sldId id="334" r:id="rId17"/>
    <p:sldId id="357" r:id="rId18"/>
    <p:sldId id="382" r:id="rId19"/>
    <p:sldId id="383" r:id="rId20"/>
    <p:sldId id="384" r:id="rId21"/>
    <p:sldId id="360" r:id="rId22"/>
    <p:sldId id="366" r:id="rId23"/>
    <p:sldId id="348" r:id="rId24"/>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二瓶　孝也" initials="二瓶　孝也" lastIdx="1" clrIdx="0">
    <p:extLst>
      <p:ext uri="{19B8F6BF-5375-455C-9EA6-DF929625EA0E}">
        <p15:presenceInfo xmlns:p15="http://schemas.microsoft.com/office/powerpoint/2012/main" userId="S::takaya_nihei000@maff.go.jp::c970ceec-a6a0-41f4-9632-3c9d892b05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904E"/>
    <a:srgbClr val="4B91D1"/>
    <a:srgbClr val="EC7320"/>
    <a:srgbClr val="FF0000"/>
    <a:srgbClr val="E9EBF5"/>
    <a:srgbClr val="DEEBF7"/>
    <a:srgbClr val="2E75B6"/>
    <a:srgbClr val="008000"/>
    <a:srgbClr val="E2F0D9"/>
    <a:srgbClr val="CFD3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2838BEF-8BB2-4498-84A7-C5851F593DF1}" styleName="中間スタイル 4 - アクセント 5">
    <a:wholeTbl>
      <a:tcTxStyle>
        <a:fontRef idx="minor">
          <a:srgbClr val="00000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スタイル (中間) 4">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26"/>
    <p:restoredTop sz="96353" autoAdjust="0"/>
  </p:normalViewPr>
  <p:slideViewPr>
    <p:cSldViewPr snapToGrid="0">
      <p:cViewPr varScale="1">
        <p:scale>
          <a:sx n="114" d="100"/>
          <a:sy n="114" d="100"/>
        </p:scale>
        <p:origin x="-1182" y="-84"/>
      </p:cViewPr>
      <p:guideLst>
        <p:guide orient="horz" pos="2160"/>
        <p:guide pos="3120"/>
      </p:guideLst>
    </p:cSldViewPr>
  </p:slideViewPr>
  <p:outlineViewPr>
    <p:cViewPr>
      <p:scale>
        <a:sx n="33" d="100"/>
        <a:sy n="33" d="100"/>
      </p:scale>
      <p:origin x="0" y="0"/>
    </p:cViewPr>
  </p:outlineViewPr>
  <p:notesTextViewPr>
    <p:cViewPr>
      <p:scale>
        <a:sx n="25" d="100"/>
        <a:sy n="25" d="100"/>
      </p:scale>
      <p:origin x="0" y="0"/>
    </p:cViewPr>
  </p:notesTextViewPr>
  <p:sorterViewPr>
    <p:cViewPr>
      <p:scale>
        <a:sx n="200" d="100"/>
        <a:sy n="200" d="100"/>
      </p:scale>
      <p:origin x="0" y="-23136"/>
    </p:cViewPr>
  </p:sorter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ableStyles" Target="tableStyles.xml" /><Relationship Id="rId28" Type="http://schemas.openxmlformats.org/officeDocument/2006/relationships/commentAuthors" Target="commentAuthors.xml" /></Relationships>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9" name="ヘッダー プレースホルダ 1"/>
          <p:cNvSpPr>
            <a:spLocks noGrp="1"/>
          </p:cNvSpPr>
          <p:nvPr>
            <p:ph type="hdr" sz="quarter"/>
          </p:nvPr>
        </p:nvSpPr>
        <p:spPr>
          <a:xfrm>
            <a:off x="12" y="1"/>
            <a:ext cx="4306737" cy="340305"/>
          </a:xfrm>
          <a:prstGeom prst="rect">
            <a:avLst/>
          </a:prstGeom>
        </p:spPr>
        <p:txBody>
          <a:bodyPr vert="horz" lIns="91363" tIns="45680" rIns="91363" bIns="45680" rtlCol="0"/>
          <a:lstStyle>
            <a:lvl1pPr algn="l">
              <a:defRPr sz="1100"/>
            </a:lvl1pPr>
          </a:lstStyle>
          <a:p>
            <a:r>
              <a:rPr kumimoji="1" lang="ja-JP" altLang="en-US"/>
              <a:t>経営体育成支援事業の概要 </a:t>
            </a:r>
            <a:r>
              <a:rPr kumimoji="1" lang="en-US" altLang="ja-JP"/>
              <a:t>Ver.1</a:t>
            </a:r>
            <a:endParaRPr kumimoji="1" lang="ja-JP" altLang="en-US"/>
          </a:p>
        </p:txBody>
      </p:sp>
      <p:sp>
        <p:nvSpPr>
          <p:cNvPr id="1110" name="日付プレースホルダ 2"/>
          <p:cNvSpPr>
            <a:spLocks noGrp="1"/>
          </p:cNvSpPr>
          <p:nvPr>
            <p:ph type="dt" sz="quarter" idx="1"/>
          </p:nvPr>
        </p:nvSpPr>
        <p:spPr>
          <a:xfrm>
            <a:off x="5630295" y="1"/>
            <a:ext cx="4306737" cy="340305"/>
          </a:xfrm>
          <a:prstGeom prst="rect">
            <a:avLst/>
          </a:prstGeom>
        </p:spPr>
        <p:txBody>
          <a:bodyPr vert="horz" lIns="91363" tIns="45680" rIns="91363" bIns="45680" rtlCol="0"/>
          <a:lstStyle>
            <a:lvl1pPr algn="r">
              <a:defRPr sz="1100"/>
            </a:lvl1pPr>
          </a:lstStyle>
          <a:p>
            <a:fld id="{8FA9E260-75CB-41AC-BC4A-D1A41D4ED9D8}" type="datetimeFigureOut">
              <a:rPr kumimoji="1" lang="ja-JP" altLang="en-US" smtClean="0"/>
              <a:pPr/>
              <a:t>2024/12/3</a:t>
            </a:fld>
            <a:endParaRPr kumimoji="1" lang="ja-JP" altLang="en-US"/>
          </a:p>
        </p:txBody>
      </p:sp>
      <p:sp>
        <p:nvSpPr>
          <p:cNvPr id="1111" name="フッター プレースホルダ 3"/>
          <p:cNvSpPr>
            <a:spLocks noGrp="1"/>
          </p:cNvSpPr>
          <p:nvPr>
            <p:ph type="ftr" sz="quarter" idx="2"/>
          </p:nvPr>
        </p:nvSpPr>
        <p:spPr>
          <a:xfrm>
            <a:off x="12" y="6465809"/>
            <a:ext cx="4306737" cy="340305"/>
          </a:xfrm>
          <a:prstGeom prst="rect">
            <a:avLst/>
          </a:prstGeom>
        </p:spPr>
        <p:txBody>
          <a:bodyPr vert="horz" lIns="91363" tIns="45680" rIns="91363" bIns="45680" rtlCol="0" anchor="b"/>
          <a:lstStyle>
            <a:lvl1pPr algn="l">
              <a:defRPr sz="1100"/>
            </a:lvl1pPr>
          </a:lstStyle>
          <a:p>
            <a:endParaRPr kumimoji="1" lang="ja-JP" altLang="en-US"/>
          </a:p>
        </p:txBody>
      </p:sp>
      <p:sp>
        <p:nvSpPr>
          <p:cNvPr id="1112" name="スライド番号プレースホルダ 4"/>
          <p:cNvSpPr>
            <a:spLocks noGrp="1"/>
          </p:cNvSpPr>
          <p:nvPr>
            <p:ph type="sldNum" sz="quarter" idx="3"/>
          </p:nvPr>
        </p:nvSpPr>
        <p:spPr>
          <a:xfrm>
            <a:off x="5630295" y="6465809"/>
            <a:ext cx="4306737" cy="340305"/>
          </a:xfrm>
          <a:prstGeom prst="rect">
            <a:avLst/>
          </a:prstGeom>
        </p:spPr>
        <p:txBody>
          <a:bodyPr vert="horz" lIns="91363" tIns="45680" rIns="91363" bIns="45680" rtlCol="0" anchor="b"/>
          <a:lstStyle>
            <a:lvl1pPr algn="r">
              <a:defRPr sz="1100"/>
            </a:lvl1pPr>
          </a:lstStyle>
          <a:p>
            <a:fld id="{B2B8943E-0F1A-4167-B6EE-156D110EAC0F}" type="slidenum">
              <a:rPr kumimoji="1" lang="ja-JP" altLang="en-US" smtClean="0"/>
              <a:pPr/>
              <a:t>‹#›</a:t>
            </a:fld>
            <a:endParaRPr kumimoji="1" lang="ja-JP" altLang="en-US"/>
          </a:p>
        </p:txBody>
      </p:sp>
    </p:spTree>
    <p:extLst>
      <p:ext uri="{BB962C8B-B14F-4D97-AF65-F5344CB8AC3E}">
        <p14:creationId xmlns:p14="http://schemas.microsoft.com/office/powerpoint/2010/main" val="269874687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2" name="ヘッダー プレースホルダ 1"/>
          <p:cNvSpPr>
            <a:spLocks noGrp="1"/>
          </p:cNvSpPr>
          <p:nvPr>
            <p:ph type="hdr" sz="quarter"/>
          </p:nvPr>
        </p:nvSpPr>
        <p:spPr>
          <a:xfrm>
            <a:off x="14" y="5"/>
            <a:ext cx="4307905" cy="340634"/>
          </a:xfrm>
          <a:prstGeom prst="rect">
            <a:avLst/>
          </a:prstGeom>
        </p:spPr>
        <p:txBody>
          <a:bodyPr vert="horz" lIns="92160" tIns="46081" rIns="92160" bIns="46081" rtlCol="0"/>
          <a:lstStyle>
            <a:lvl1pPr algn="l">
              <a:defRPr sz="1100"/>
            </a:lvl1pPr>
          </a:lstStyle>
          <a:p>
            <a:r>
              <a:rPr kumimoji="1" lang="ja-JP" altLang="en-US"/>
              <a:t>経営体育成支援事業の概要 </a:t>
            </a:r>
            <a:r>
              <a:rPr kumimoji="1" lang="en-US" altLang="ja-JP"/>
              <a:t>Ver.1</a:t>
            </a:r>
            <a:endParaRPr kumimoji="1" lang="ja-JP" altLang="en-US"/>
          </a:p>
        </p:txBody>
      </p:sp>
      <p:sp>
        <p:nvSpPr>
          <p:cNvPr id="1103" name="日付プレースホルダ 2"/>
          <p:cNvSpPr>
            <a:spLocks noGrp="1"/>
          </p:cNvSpPr>
          <p:nvPr>
            <p:ph type="dt" idx="1"/>
          </p:nvPr>
        </p:nvSpPr>
        <p:spPr>
          <a:xfrm>
            <a:off x="5629091" y="5"/>
            <a:ext cx="4307904" cy="340634"/>
          </a:xfrm>
          <a:prstGeom prst="rect">
            <a:avLst/>
          </a:prstGeom>
        </p:spPr>
        <p:txBody>
          <a:bodyPr vert="horz" lIns="92160" tIns="46081" rIns="92160" bIns="46081" rtlCol="0"/>
          <a:lstStyle>
            <a:lvl1pPr algn="r">
              <a:defRPr sz="1100"/>
            </a:lvl1pPr>
          </a:lstStyle>
          <a:p>
            <a:fld id="{32B112E2-A8E6-482F-8503-77F54CC037DA}" type="datetimeFigureOut">
              <a:rPr kumimoji="1" lang="ja-JP" altLang="en-US" smtClean="0"/>
              <a:pPr/>
              <a:t>2024/12/3</a:t>
            </a:fld>
            <a:endParaRPr kumimoji="1" lang="ja-JP" altLang="en-US"/>
          </a:p>
        </p:txBody>
      </p:sp>
      <p:sp>
        <p:nvSpPr>
          <p:cNvPr id="1104" name="スライド イメージ プレースホルダ 3"/>
          <p:cNvSpPr>
            <a:spLocks noGrp="1" noRot="1" noChangeAspect="1"/>
          </p:cNvSpPr>
          <p:nvPr>
            <p:ph type="sldImg" idx="2"/>
          </p:nvPr>
        </p:nvSpPr>
        <p:spPr>
          <a:xfrm>
            <a:off x="3124200" y="509588"/>
            <a:ext cx="3690938" cy="2554287"/>
          </a:xfrm>
          <a:prstGeom prst="rect">
            <a:avLst/>
          </a:prstGeom>
          <a:noFill/>
          <a:ln w="12700">
            <a:solidFill>
              <a:prstClr val="black"/>
            </a:solidFill>
          </a:ln>
        </p:spPr>
        <p:txBody>
          <a:bodyPr vert="horz" lIns="92160" tIns="46081" rIns="92160" bIns="46081" rtlCol="0" anchor="ctr"/>
          <a:lstStyle/>
          <a:p>
            <a:endParaRPr lang="ja-JP" altLang="en-US"/>
          </a:p>
        </p:txBody>
      </p:sp>
      <p:sp>
        <p:nvSpPr>
          <p:cNvPr id="1105" name="ノート プレースホルダ 4"/>
          <p:cNvSpPr>
            <a:spLocks noGrp="1"/>
          </p:cNvSpPr>
          <p:nvPr>
            <p:ph type="body" sz="quarter" idx="3"/>
          </p:nvPr>
        </p:nvSpPr>
        <p:spPr>
          <a:xfrm>
            <a:off x="993238" y="3233284"/>
            <a:ext cx="7952876" cy="3063514"/>
          </a:xfrm>
          <a:prstGeom prst="rect">
            <a:avLst/>
          </a:prstGeom>
        </p:spPr>
        <p:txBody>
          <a:bodyPr vert="horz" lIns="92160" tIns="46081" rIns="92160" bIns="4608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6" name="フッター プレースホルダ 5"/>
          <p:cNvSpPr>
            <a:spLocks noGrp="1"/>
          </p:cNvSpPr>
          <p:nvPr>
            <p:ph type="ftr" sz="quarter" idx="4"/>
          </p:nvPr>
        </p:nvSpPr>
        <p:spPr>
          <a:xfrm>
            <a:off x="14" y="6465471"/>
            <a:ext cx="4307905" cy="340634"/>
          </a:xfrm>
          <a:prstGeom prst="rect">
            <a:avLst/>
          </a:prstGeom>
        </p:spPr>
        <p:txBody>
          <a:bodyPr vert="horz" lIns="92160" tIns="46081" rIns="92160" bIns="46081" rtlCol="0" anchor="b"/>
          <a:lstStyle>
            <a:lvl1pPr algn="l">
              <a:defRPr sz="1100"/>
            </a:lvl1pPr>
          </a:lstStyle>
          <a:p>
            <a:endParaRPr kumimoji="1" lang="ja-JP" altLang="en-US"/>
          </a:p>
        </p:txBody>
      </p:sp>
      <p:sp>
        <p:nvSpPr>
          <p:cNvPr id="1107" name="スライド番号プレースホルダ 6"/>
          <p:cNvSpPr>
            <a:spLocks noGrp="1"/>
          </p:cNvSpPr>
          <p:nvPr>
            <p:ph type="sldNum" sz="quarter" idx="5"/>
          </p:nvPr>
        </p:nvSpPr>
        <p:spPr>
          <a:xfrm>
            <a:off x="5629091" y="6465471"/>
            <a:ext cx="4307904" cy="340634"/>
          </a:xfrm>
          <a:prstGeom prst="rect">
            <a:avLst/>
          </a:prstGeom>
        </p:spPr>
        <p:txBody>
          <a:bodyPr vert="horz" lIns="92160" tIns="46081" rIns="92160" bIns="46081" rtlCol="0" anchor="b"/>
          <a:lstStyle>
            <a:lvl1pPr algn="r">
              <a:defRPr sz="1100"/>
            </a:lvl1pPr>
          </a:lstStyle>
          <a:p>
            <a:fld id="{D5D09F9A-C5A2-41F0-8014-C0100AFE20DA}" type="slidenum">
              <a:rPr kumimoji="1" lang="ja-JP" altLang="en-US" smtClean="0"/>
              <a:pPr/>
              <a:t>‹#›</a:t>
            </a:fld>
            <a:endParaRPr kumimoji="1" lang="ja-JP" altLang="en-US"/>
          </a:p>
        </p:txBody>
      </p:sp>
    </p:spTree>
    <p:extLst>
      <p:ext uri="{BB962C8B-B14F-4D97-AF65-F5344CB8AC3E}">
        <p14:creationId xmlns:p14="http://schemas.microsoft.com/office/powerpoint/2010/main" val="373617287"/>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2.xml.rels><?xml version="1.0" encoding="UTF-8"?><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3.xml.rels><?xml version="1.0" encoding="UTF-8"?><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4.xml.rels><?xml version="1.0" encoding="UTF-8"?><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5.xml.rels><?xml version="1.0" encoding="UTF-8"?><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6.xml.rels><?xml version="1.0" encoding="UTF-8"?><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7.xml.rels><?xml version="1.0" encoding="UTF-8"?><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4" name="スライド イメージ プレースホルダ 1"/>
          <p:cNvSpPr>
            <a:spLocks noGrp="1" noRot="1" noChangeAspect="1"/>
          </p:cNvSpPr>
          <p:nvPr>
            <p:ph type="sldImg"/>
          </p:nvPr>
        </p:nvSpPr>
        <p:spPr>
          <a:xfrm>
            <a:off x="3124200" y="509588"/>
            <a:ext cx="3690938" cy="2554287"/>
          </a:xfrm>
        </p:spPr>
      </p:sp>
      <p:sp>
        <p:nvSpPr>
          <p:cNvPr id="1125" name="ノート プレースホルダ 2"/>
          <p:cNvSpPr>
            <a:spLocks noGrp="1"/>
          </p:cNvSpPr>
          <p:nvPr>
            <p:ph type="body" idx="1"/>
          </p:nvPr>
        </p:nvSpPr>
        <p:spPr/>
        <p:txBody>
          <a:bodyPr>
            <a:normAutofit/>
          </a:bodyPr>
          <a:lstStyle/>
          <a:p>
            <a:endParaRPr kumimoji="1" lang="ja-JP" altLang="en-US" dirty="0"/>
          </a:p>
        </p:txBody>
      </p:sp>
      <p:sp>
        <p:nvSpPr>
          <p:cNvPr id="1126" name="ヘッダー プレースホルダ 4"/>
          <p:cNvSpPr>
            <a:spLocks noGrp="1"/>
          </p:cNvSpPr>
          <p:nvPr>
            <p:ph type="hdr" sz="quarter" idx="10"/>
          </p:nvPr>
        </p:nvSpPr>
        <p:spPr/>
        <p:txBody>
          <a:bodyPr/>
          <a:lstStyle/>
          <a:p>
            <a:r>
              <a:rPr kumimoji="1" lang="ja-JP" altLang="en-US"/>
              <a:t>経営体育成支援事業の概要 </a:t>
            </a:r>
            <a:r>
              <a:rPr kumimoji="1" lang="en-US" altLang="ja-JP"/>
              <a:t>Ver.1</a:t>
            </a:r>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17" name="スライド イメージ プレースホルダー 1"/>
          <p:cNvSpPr>
            <a:spLocks noGrp="1" noRot="1" noChangeAspect="1"/>
          </p:cNvSpPr>
          <p:nvPr>
            <p:ph type="sldImg"/>
          </p:nvPr>
        </p:nvSpPr>
        <p:spPr>
          <a:xfrm>
            <a:off x="711200" y="746125"/>
            <a:ext cx="5383213" cy="3725863"/>
          </a:xfrm>
        </p:spPr>
      </p:sp>
      <p:sp>
        <p:nvSpPr>
          <p:cNvPr id="1318" name="ノート プレースホルダー 2"/>
          <p:cNvSpPr>
            <a:spLocks noGrp="1"/>
          </p:cNvSpPr>
          <p:nvPr>
            <p:ph type="body" idx="1"/>
          </p:nvPr>
        </p:nvSpPr>
        <p:spPr/>
        <p:txBody>
          <a:bodyPr/>
          <a:lstStyle/>
          <a:p>
            <a:endParaRPr kumimoji="1" lang="ja-JP" altLang="en-US" dirty="0"/>
          </a:p>
        </p:txBody>
      </p:sp>
      <p:sp>
        <p:nvSpPr>
          <p:cNvPr id="1319" name="スライド番号プレースホルダー 3"/>
          <p:cNvSpPr>
            <a:spLocks noGrp="1"/>
          </p:cNvSpPr>
          <p:nvPr>
            <p:ph type="sldNum" sz="quarter" idx="10"/>
          </p:nvPr>
        </p:nvSpPr>
        <p:spPr/>
        <p:txBody>
          <a:bodyPr/>
          <a:lstStyle/>
          <a:p>
            <a:fld id="{A75E5141-BB85-40DF-B2B2-0837248C873B}" type="slidenum">
              <a:rPr kumimoji="1" lang="ja-JP" altLang="en-US" smtClean="0"/>
              <a:t>12</a:t>
            </a:fld>
            <a:endParaRPr kumimoji="1" lang="ja-JP" altLang="en-US"/>
          </a:p>
        </p:txBody>
      </p:sp>
    </p:spTree>
    <p:extLst>
      <p:ext uri="{BB962C8B-B14F-4D97-AF65-F5344CB8AC3E}">
        <p14:creationId xmlns:p14="http://schemas.microsoft.com/office/powerpoint/2010/main" val="171635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45" name="スライド イメージ プレースホルダー 1"/>
          <p:cNvSpPr>
            <a:spLocks noGrp="1" noRot="1" noChangeAspect="1"/>
          </p:cNvSpPr>
          <p:nvPr>
            <p:ph type="sldImg"/>
          </p:nvPr>
        </p:nvSpPr>
        <p:spPr>
          <a:xfrm>
            <a:off x="711200" y="746125"/>
            <a:ext cx="5383213" cy="3725863"/>
          </a:xfrm>
        </p:spPr>
      </p:sp>
      <p:sp>
        <p:nvSpPr>
          <p:cNvPr id="1346" name="ノート プレースホルダー 2"/>
          <p:cNvSpPr>
            <a:spLocks noGrp="1"/>
          </p:cNvSpPr>
          <p:nvPr>
            <p:ph type="body" idx="1"/>
          </p:nvPr>
        </p:nvSpPr>
        <p:spPr/>
        <p:txBody>
          <a:bodyPr/>
          <a:lstStyle/>
          <a:p>
            <a:endParaRPr kumimoji="1" lang="ja-JP" altLang="en-US" dirty="0"/>
          </a:p>
        </p:txBody>
      </p:sp>
      <p:sp>
        <p:nvSpPr>
          <p:cNvPr id="1347" name="スライド番号プレースホルダー 3"/>
          <p:cNvSpPr>
            <a:spLocks noGrp="1"/>
          </p:cNvSpPr>
          <p:nvPr>
            <p:ph type="sldNum" sz="quarter" idx="10"/>
          </p:nvPr>
        </p:nvSpPr>
        <p:spPr/>
        <p:txBody>
          <a:bodyPr/>
          <a:lstStyle/>
          <a:p>
            <a:fld id="{A75E5141-BB85-40DF-B2B2-0837248C873B}" type="slidenum">
              <a:rPr kumimoji="1" lang="ja-JP" altLang="en-US" smtClean="0"/>
              <a:t>13</a:t>
            </a:fld>
            <a:endParaRPr kumimoji="1" lang="ja-JP" altLang="en-US"/>
          </a:p>
        </p:txBody>
      </p:sp>
    </p:spTree>
    <p:extLst>
      <p:ext uri="{BB962C8B-B14F-4D97-AF65-F5344CB8AC3E}">
        <p14:creationId xmlns:p14="http://schemas.microsoft.com/office/powerpoint/2010/main" val="1988629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58" name="スライド イメージ プレースホルダー 1"/>
          <p:cNvSpPr>
            <a:spLocks noGrp="1" noRot="1" noChangeAspect="1"/>
          </p:cNvSpPr>
          <p:nvPr>
            <p:ph type="sldImg"/>
          </p:nvPr>
        </p:nvSpPr>
        <p:spPr>
          <a:xfrm>
            <a:off x="3124200" y="509588"/>
            <a:ext cx="3690938" cy="2554287"/>
          </a:xfrm>
        </p:spPr>
      </p:sp>
      <p:sp>
        <p:nvSpPr>
          <p:cNvPr id="1359" name="ノート プレースホルダー 2"/>
          <p:cNvSpPr>
            <a:spLocks noGrp="1"/>
          </p:cNvSpPr>
          <p:nvPr>
            <p:ph type="body" idx="1"/>
          </p:nvPr>
        </p:nvSpPr>
        <p:spPr/>
        <p:txBody>
          <a:bodyPr/>
          <a:lstStyle/>
          <a:p>
            <a:endParaRPr kumimoji="1" lang="ja-JP" altLang="en-US" dirty="0"/>
          </a:p>
        </p:txBody>
      </p:sp>
      <p:sp>
        <p:nvSpPr>
          <p:cNvPr id="1360"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2870700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71" name="スライド イメージ プレースホルダー 1"/>
          <p:cNvSpPr>
            <a:spLocks noGrp="1" noRot="1" noChangeAspect="1"/>
          </p:cNvSpPr>
          <p:nvPr>
            <p:ph type="sldImg"/>
          </p:nvPr>
        </p:nvSpPr>
        <p:spPr>
          <a:xfrm>
            <a:off x="3124200" y="509588"/>
            <a:ext cx="3690938" cy="2554287"/>
          </a:xfrm>
        </p:spPr>
      </p:sp>
      <p:sp>
        <p:nvSpPr>
          <p:cNvPr id="1372" name="ノート プレースホルダー 2"/>
          <p:cNvSpPr>
            <a:spLocks noGrp="1"/>
          </p:cNvSpPr>
          <p:nvPr>
            <p:ph type="body" idx="1"/>
          </p:nvPr>
        </p:nvSpPr>
        <p:spPr/>
        <p:txBody>
          <a:bodyPr/>
          <a:lstStyle/>
          <a:p>
            <a:endParaRPr kumimoji="1" lang="ja-JP" altLang="en-US" dirty="0"/>
          </a:p>
        </p:txBody>
      </p:sp>
      <p:sp>
        <p:nvSpPr>
          <p:cNvPr id="1373" name="ヘッダー プレースホルダー 3"/>
          <p:cNvSpPr>
            <a:spLocks noGrp="1"/>
          </p:cNvSpPr>
          <p:nvPr>
            <p:ph type="hdr" sz="quarter"/>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経営体育成支援事業の概要 </a:t>
            </a:r>
            <a:r>
              <a:rPr kumimoji="1" lang="en-US" altLang="ja-JP"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Ver.1</a:t>
            </a:r>
            <a:endPar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4651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81" name="スライド イメージ プレースホルダー 1"/>
          <p:cNvSpPr>
            <a:spLocks noGrp="1" noRot="1" noChangeAspect="1"/>
          </p:cNvSpPr>
          <p:nvPr>
            <p:ph type="sldImg"/>
          </p:nvPr>
        </p:nvSpPr>
        <p:spPr>
          <a:xfrm>
            <a:off x="3124200" y="509588"/>
            <a:ext cx="3690938" cy="2554287"/>
          </a:xfrm>
        </p:spPr>
      </p:sp>
      <p:sp>
        <p:nvSpPr>
          <p:cNvPr id="1382" name="ノート プレースホルダー 2"/>
          <p:cNvSpPr>
            <a:spLocks noGrp="1"/>
          </p:cNvSpPr>
          <p:nvPr>
            <p:ph type="body" idx="1"/>
          </p:nvPr>
        </p:nvSpPr>
        <p:spPr/>
        <p:txBody>
          <a:bodyPr/>
          <a:lstStyle/>
          <a:p>
            <a:endParaRPr kumimoji="1" lang="ja-JP" altLang="en-US" dirty="0"/>
          </a:p>
        </p:txBody>
      </p:sp>
      <p:sp>
        <p:nvSpPr>
          <p:cNvPr id="1383" name="ヘッダー プレースホルダー 3"/>
          <p:cNvSpPr>
            <a:spLocks noGrp="1"/>
          </p:cNvSpPr>
          <p:nvPr>
            <p:ph type="hdr" sz="quarter"/>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経営体育成支援事業の概要 </a:t>
            </a:r>
            <a:r>
              <a:rPr kumimoji="1" lang="en-US" altLang="ja-JP"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Ver.1</a:t>
            </a:r>
            <a:endPar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21846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91" name="スライド イメージ プレースホルダー 1"/>
          <p:cNvSpPr>
            <a:spLocks noGrp="1" noRot="1" noChangeAspect="1"/>
          </p:cNvSpPr>
          <p:nvPr>
            <p:ph type="sldImg"/>
          </p:nvPr>
        </p:nvSpPr>
        <p:spPr>
          <a:xfrm>
            <a:off x="3124200" y="509588"/>
            <a:ext cx="3690938" cy="2554287"/>
          </a:xfrm>
        </p:spPr>
      </p:sp>
      <p:sp>
        <p:nvSpPr>
          <p:cNvPr id="1392" name="ノート プレースホルダー 2"/>
          <p:cNvSpPr>
            <a:spLocks noGrp="1"/>
          </p:cNvSpPr>
          <p:nvPr>
            <p:ph type="body" idx="1"/>
          </p:nvPr>
        </p:nvSpPr>
        <p:spPr/>
        <p:txBody>
          <a:bodyPr/>
          <a:lstStyle/>
          <a:p>
            <a:endParaRPr kumimoji="1" lang="ja-JP" altLang="en-US" dirty="0"/>
          </a:p>
        </p:txBody>
      </p:sp>
      <p:sp>
        <p:nvSpPr>
          <p:cNvPr id="1393" name="ヘッダー プレースホルダー 3"/>
          <p:cNvSpPr>
            <a:spLocks noGrp="1"/>
          </p:cNvSpPr>
          <p:nvPr>
            <p:ph type="hdr" sz="quarter"/>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経営体育成支援事業の概要 </a:t>
            </a:r>
            <a:r>
              <a:rPr kumimoji="1" lang="en-US" altLang="ja-JP"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Ver.1</a:t>
            </a:r>
            <a:endPar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82498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03" name="スライド イメージ プレースホルダー 1"/>
          <p:cNvSpPr>
            <a:spLocks noGrp="1" noRot="1" noChangeAspect="1"/>
          </p:cNvSpPr>
          <p:nvPr>
            <p:ph type="sldImg"/>
          </p:nvPr>
        </p:nvSpPr>
        <p:spPr>
          <a:xfrm>
            <a:off x="3124200" y="509588"/>
            <a:ext cx="3690938" cy="2554287"/>
          </a:xfrm>
        </p:spPr>
      </p:sp>
      <p:sp>
        <p:nvSpPr>
          <p:cNvPr id="1404" name="ノート プレースホルダー 2"/>
          <p:cNvSpPr>
            <a:spLocks noGrp="1"/>
          </p:cNvSpPr>
          <p:nvPr>
            <p:ph type="body" idx="1"/>
          </p:nvPr>
        </p:nvSpPr>
        <p:spPr/>
        <p:txBody>
          <a:bodyPr/>
          <a:lstStyle/>
          <a:p>
            <a:endParaRPr kumimoji="1" lang="ja-JP" altLang="en-US" dirty="0"/>
          </a:p>
        </p:txBody>
      </p:sp>
      <p:sp>
        <p:nvSpPr>
          <p:cNvPr id="1405"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694217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12" name="スライド イメージ プレースホルダー 1"/>
          <p:cNvSpPr>
            <a:spLocks noGrp="1" noRot="1" noChangeAspect="1"/>
          </p:cNvSpPr>
          <p:nvPr>
            <p:ph type="sldImg"/>
          </p:nvPr>
        </p:nvSpPr>
        <p:spPr>
          <a:xfrm>
            <a:off x="3124200" y="509588"/>
            <a:ext cx="3690938" cy="2554287"/>
          </a:xfrm>
        </p:spPr>
      </p:sp>
      <p:sp>
        <p:nvSpPr>
          <p:cNvPr id="1413" name="ノート プレースホルダー 2"/>
          <p:cNvSpPr>
            <a:spLocks noGrp="1"/>
          </p:cNvSpPr>
          <p:nvPr>
            <p:ph type="body" idx="1"/>
          </p:nvPr>
        </p:nvSpPr>
        <p:spPr/>
        <p:txBody>
          <a:bodyPr/>
          <a:lstStyle/>
          <a:p>
            <a:endParaRPr kumimoji="1" lang="ja-JP" altLang="en-US" dirty="0"/>
          </a:p>
        </p:txBody>
      </p:sp>
      <p:sp>
        <p:nvSpPr>
          <p:cNvPr id="141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4586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6" name="スライド イメージ プレースホルダー 1"/>
          <p:cNvSpPr>
            <a:spLocks noGrp="1" noRot="1" noChangeAspect="1"/>
          </p:cNvSpPr>
          <p:nvPr>
            <p:ph type="sldImg"/>
          </p:nvPr>
        </p:nvSpPr>
        <p:spPr/>
      </p:sp>
      <p:sp>
        <p:nvSpPr>
          <p:cNvPr id="1137" name="ノート プレースホルダー 2"/>
          <p:cNvSpPr>
            <a:spLocks noGrp="1"/>
          </p:cNvSpPr>
          <p:nvPr>
            <p:ph type="body" idx="1"/>
          </p:nvPr>
        </p:nvSpPr>
        <p:spPr/>
        <p:txBody>
          <a:bodyPr/>
          <a:lstStyle/>
          <a:p>
            <a:endParaRPr kumimoji="1" lang="ja-JP" altLang="en-US" dirty="0"/>
          </a:p>
        </p:txBody>
      </p:sp>
      <p:sp>
        <p:nvSpPr>
          <p:cNvPr id="1138"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704302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2" name="スライド イメージ プレースホルダー 1"/>
          <p:cNvSpPr>
            <a:spLocks noGrp="1" noRot="1" noChangeAspect="1"/>
          </p:cNvSpPr>
          <p:nvPr>
            <p:ph type="sldImg"/>
          </p:nvPr>
        </p:nvSpPr>
        <p:spPr/>
      </p:sp>
      <p:sp>
        <p:nvSpPr>
          <p:cNvPr id="1153" name="ノート プレースホルダー 2"/>
          <p:cNvSpPr>
            <a:spLocks noGrp="1"/>
          </p:cNvSpPr>
          <p:nvPr>
            <p:ph type="body" idx="1"/>
          </p:nvPr>
        </p:nvSpPr>
        <p:spPr/>
        <p:txBody>
          <a:bodyPr/>
          <a:lstStyle/>
          <a:p>
            <a:endParaRPr kumimoji="1" lang="ja-JP" altLang="en-US" dirty="0"/>
          </a:p>
        </p:txBody>
      </p:sp>
      <p:sp>
        <p:nvSpPr>
          <p:cNvPr id="115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412428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5" name="スライド イメージ プレースホルダー 1"/>
          <p:cNvSpPr>
            <a:spLocks noGrp="1" noRot="1" noChangeAspect="1"/>
          </p:cNvSpPr>
          <p:nvPr>
            <p:ph type="sldImg"/>
          </p:nvPr>
        </p:nvSpPr>
        <p:spPr/>
      </p:sp>
      <p:sp>
        <p:nvSpPr>
          <p:cNvPr id="1166" name="ノート プレースホルダー 2"/>
          <p:cNvSpPr>
            <a:spLocks noGrp="1"/>
          </p:cNvSpPr>
          <p:nvPr>
            <p:ph type="body" idx="1"/>
          </p:nvPr>
        </p:nvSpPr>
        <p:spPr/>
        <p:txBody>
          <a:bodyPr/>
          <a:lstStyle/>
          <a:p>
            <a:endParaRPr kumimoji="1" lang="ja-JP" altLang="en-US" dirty="0"/>
          </a:p>
        </p:txBody>
      </p:sp>
      <p:sp>
        <p:nvSpPr>
          <p:cNvPr id="1167"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19319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0" name="スライド イメージ プレースホルダー 1"/>
          <p:cNvSpPr>
            <a:spLocks noGrp="1" noRot="1" noChangeAspect="1"/>
          </p:cNvSpPr>
          <p:nvPr>
            <p:ph type="sldImg"/>
          </p:nvPr>
        </p:nvSpPr>
        <p:spPr/>
      </p:sp>
      <p:sp>
        <p:nvSpPr>
          <p:cNvPr id="1191" name="ノート プレースホルダー 2"/>
          <p:cNvSpPr>
            <a:spLocks noGrp="1"/>
          </p:cNvSpPr>
          <p:nvPr>
            <p:ph type="body" idx="1"/>
          </p:nvPr>
        </p:nvSpPr>
        <p:spPr/>
        <p:txBody>
          <a:bodyPr/>
          <a:lstStyle/>
          <a:p>
            <a:endParaRPr kumimoji="1" lang="ja-JP" altLang="en-US" dirty="0"/>
          </a:p>
        </p:txBody>
      </p:sp>
      <p:sp>
        <p:nvSpPr>
          <p:cNvPr id="1192"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288413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5" name="スライド イメージ プレースホルダー 1"/>
          <p:cNvSpPr>
            <a:spLocks noGrp="1" noRot="1" noChangeAspect="1"/>
          </p:cNvSpPr>
          <p:nvPr>
            <p:ph type="sldImg"/>
          </p:nvPr>
        </p:nvSpPr>
        <p:spPr/>
      </p:sp>
      <p:sp>
        <p:nvSpPr>
          <p:cNvPr id="1206" name="ノート プレースホルダー 2"/>
          <p:cNvSpPr>
            <a:spLocks noGrp="1"/>
          </p:cNvSpPr>
          <p:nvPr>
            <p:ph type="body" idx="1"/>
          </p:nvPr>
        </p:nvSpPr>
        <p:spPr/>
        <p:txBody>
          <a:bodyPr/>
          <a:lstStyle/>
          <a:p>
            <a:endParaRPr kumimoji="1" lang="ja-JP" altLang="en-US" dirty="0"/>
          </a:p>
        </p:txBody>
      </p:sp>
      <p:sp>
        <p:nvSpPr>
          <p:cNvPr id="1207"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95319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45" name="スライド イメージ プレースホルダー 1"/>
          <p:cNvSpPr>
            <a:spLocks noGrp="1" noRot="1" noChangeAspect="1"/>
          </p:cNvSpPr>
          <p:nvPr>
            <p:ph type="sldImg"/>
          </p:nvPr>
        </p:nvSpPr>
        <p:spPr>
          <a:xfrm>
            <a:off x="3124200" y="509588"/>
            <a:ext cx="3690938" cy="2554287"/>
          </a:xfrm>
        </p:spPr>
      </p:sp>
      <p:sp>
        <p:nvSpPr>
          <p:cNvPr id="1246" name="ノート プレースホルダー 2"/>
          <p:cNvSpPr>
            <a:spLocks noGrp="1"/>
          </p:cNvSpPr>
          <p:nvPr>
            <p:ph type="body" idx="1"/>
          </p:nvPr>
        </p:nvSpPr>
        <p:spPr/>
        <p:txBody>
          <a:bodyPr/>
          <a:lstStyle/>
          <a:p>
            <a:endParaRPr kumimoji="1" lang="ja-JP" altLang="en-US" dirty="0"/>
          </a:p>
        </p:txBody>
      </p:sp>
      <p:sp>
        <p:nvSpPr>
          <p:cNvPr id="1247"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521846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80" name="スライド イメージ プレースホルダー 1"/>
          <p:cNvSpPr>
            <a:spLocks noGrp="1" noRot="1" noChangeAspect="1"/>
          </p:cNvSpPr>
          <p:nvPr>
            <p:ph type="sldImg"/>
          </p:nvPr>
        </p:nvSpPr>
        <p:spPr>
          <a:xfrm>
            <a:off x="3124200" y="509588"/>
            <a:ext cx="3690938" cy="2554287"/>
          </a:xfrm>
        </p:spPr>
      </p:sp>
      <p:sp>
        <p:nvSpPr>
          <p:cNvPr id="1281" name="ノート プレースホルダー 2"/>
          <p:cNvSpPr>
            <a:spLocks noGrp="1"/>
          </p:cNvSpPr>
          <p:nvPr>
            <p:ph type="body" idx="1"/>
          </p:nvPr>
        </p:nvSpPr>
        <p:spPr/>
        <p:txBody>
          <a:bodyPr/>
          <a:lstStyle/>
          <a:p>
            <a:endParaRPr kumimoji="1" lang="ja-JP" altLang="en-US" dirty="0"/>
          </a:p>
        </p:txBody>
      </p:sp>
      <p:sp>
        <p:nvSpPr>
          <p:cNvPr id="1282" name="ヘッダー プレースホルダー 3"/>
          <p:cNvSpPr>
            <a:spLocks noGrp="1"/>
          </p:cNvSpPr>
          <p:nvPr>
            <p:ph type="hdr" sz="quarter"/>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経営体育成支援事業の概要 </a:t>
            </a:r>
            <a:r>
              <a:rPr kumimoji="1" lang="en-US" altLang="ja-JP"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Ver.1</a:t>
            </a:r>
            <a:endPar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95140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93" name="スライド イメージ プレースホルダー 1"/>
          <p:cNvSpPr>
            <a:spLocks noGrp="1" noRot="1" noChangeAspect="1"/>
          </p:cNvSpPr>
          <p:nvPr>
            <p:ph type="sldImg"/>
          </p:nvPr>
        </p:nvSpPr>
        <p:spPr>
          <a:xfrm>
            <a:off x="3124200" y="509588"/>
            <a:ext cx="3690938" cy="2554287"/>
          </a:xfrm>
        </p:spPr>
      </p:sp>
      <p:sp>
        <p:nvSpPr>
          <p:cNvPr id="1294" name="ノート プレースホルダー 2"/>
          <p:cNvSpPr>
            <a:spLocks noGrp="1"/>
          </p:cNvSpPr>
          <p:nvPr>
            <p:ph type="body" idx="1"/>
          </p:nvPr>
        </p:nvSpPr>
        <p:spPr/>
        <p:txBody>
          <a:bodyPr/>
          <a:lstStyle/>
          <a:p>
            <a:endParaRPr kumimoji="1" lang="ja-JP" altLang="en-US" dirty="0"/>
          </a:p>
        </p:txBody>
      </p:sp>
      <p:sp>
        <p:nvSpPr>
          <p:cNvPr id="1295"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371358232"/>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1036" name="テキスト ボックス 6"/>
          <p:cNvSpPr txBox="1"/>
          <p:nvPr userDrawn="1"/>
        </p:nvSpPr>
        <p:spPr>
          <a:xfrm>
            <a:off x="0" y="4"/>
            <a:ext cx="1208584" cy="220188"/>
          </a:xfrm>
          <a:prstGeom prst="rect">
            <a:avLst/>
          </a:prstGeom>
          <a:noFill/>
        </p:spPr>
        <p:txBody>
          <a:bodyPr wrap="square" rtlCol="0">
            <a:spAutoFit/>
          </a:bodyPr>
          <a:lstStyle/>
          <a:p>
            <a:r>
              <a:rPr kumimoji="1" lang="ja-JP" altLang="en-US" sz="831" dirty="0"/>
              <a:t>機密性○情報</a:t>
            </a:r>
          </a:p>
        </p:txBody>
      </p:sp>
      <p:sp>
        <p:nvSpPr>
          <p:cNvPr id="1037" name="テキスト ボックス 7"/>
          <p:cNvSpPr txBox="1"/>
          <p:nvPr userDrawn="1"/>
        </p:nvSpPr>
        <p:spPr>
          <a:xfrm>
            <a:off x="9087462" y="3"/>
            <a:ext cx="818541" cy="220188"/>
          </a:xfrm>
          <a:prstGeom prst="rect">
            <a:avLst/>
          </a:prstGeom>
          <a:noFill/>
        </p:spPr>
        <p:txBody>
          <a:bodyPr wrap="square" rtlCol="0">
            <a:spAutoFit/>
          </a:bodyPr>
          <a:lstStyle/>
          <a:p>
            <a:r>
              <a:rPr kumimoji="1" lang="ja-JP" altLang="en-US" sz="831" dirty="0"/>
              <a:t>○○限り</a:t>
            </a:r>
          </a:p>
        </p:txBody>
      </p:sp>
    </p:spTree>
    <p:extLst>
      <p:ext uri="{BB962C8B-B14F-4D97-AF65-F5344CB8AC3E}">
        <p14:creationId xmlns:p14="http://schemas.microsoft.com/office/powerpoint/2010/main" val="3396171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90" name="Title 1"/>
          <p:cNvSpPr>
            <a:spLocks noGrp="1"/>
          </p:cNvSpPr>
          <p:nvPr>
            <p:ph type="title"/>
          </p:nvPr>
        </p:nvSpPr>
        <p:spPr/>
        <p:txBody>
          <a:bodyPr/>
          <a:lstStyle/>
          <a:p>
            <a:r>
              <a:rPr lang="ja-JP" altLang="en-US"/>
              <a:t>マスター タイトルの書式設定</a:t>
            </a:r>
            <a:endParaRPr lang="en-US" dirty="0"/>
          </a:p>
        </p:txBody>
      </p:sp>
      <p:sp>
        <p:nvSpPr>
          <p:cNvPr id="1091"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2" name="Date Placeholder 3"/>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93" name="Footer Placeholder 4"/>
          <p:cNvSpPr>
            <a:spLocks noGrp="1"/>
          </p:cNvSpPr>
          <p:nvPr>
            <p:ph type="ftr" sz="quarter" idx="11"/>
          </p:nvPr>
        </p:nvSpPr>
        <p:spPr/>
        <p:txBody>
          <a:bodyPr/>
          <a:lstStyle/>
          <a:p>
            <a:endParaRPr kumimoji="1" lang="ja-JP" altLang="en-US"/>
          </a:p>
        </p:txBody>
      </p:sp>
      <p:sp>
        <p:nvSpPr>
          <p:cNvPr id="1094"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80180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6"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1097"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8" name="Date Placeholder 3"/>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99" name="Footer Placeholder 4"/>
          <p:cNvSpPr>
            <a:spLocks noGrp="1"/>
          </p:cNvSpPr>
          <p:nvPr>
            <p:ph type="ftr" sz="quarter" idx="11"/>
          </p:nvPr>
        </p:nvSpPr>
        <p:spPr/>
        <p:txBody>
          <a:bodyPr/>
          <a:lstStyle/>
          <a:p>
            <a:endParaRPr kumimoji="1" lang="ja-JP" altLang="en-US"/>
          </a:p>
        </p:txBody>
      </p:sp>
      <p:sp>
        <p:nvSpPr>
          <p:cNvPr id="1100"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741640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9" name="Title 1"/>
          <p:cNvSpPr>
            <a:spLocks noGrp="1"/>
          </p:cNvSpPr>
          <p:nvPr>
            <p:ph type="title"/>
          </p:nvPr>
        </p:nvSpPr>
        <p:spPr/>
        <p:txBody>
          <a:bodyPr/>
          <a:lstStyle/>
          <a:p>
            <a:r>
              <a:rPr lang="ja-JP" altLang="en-US"/>
              <a:t>マスター タイトルの書式設定</a:t>
            </a:r>
            <a:endParaRPr lang="en-US" dirty="0"/>
          </a:p>
        </p:txBody>
      </p:sp>
      <p:sp>
        <p:nvSpPr>
          <p:cNvPr id="1040"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41" name="Date Placeholder 3"/>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42" name="Footer Placeholder 4"/>
          <p:cNvSpPr>
            <a:spLocks noGrp="1"/>
          </p:cNvSpPr>
          <p:nvPr>
            <p:ph type="ftr" sz="quarter" idx="11"/>
          </p:nvPr>
        </p:nvSpPr>
        <p:spPr/>
        <p:txBody>
          <a:bodyPr/>
          <a:lstStyle/>
          <a:p>
            <a:endParaRPr kumimoji="1" lang="ja-JP" altLang="en-US"/>
          </a:p>
        </p:txBody>
      </p:sp>
      <p:sp>
        <p:nvSpPr>
          <p:cNvPr id="1043"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8347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5"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1046"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7" name="Date Placeholder 3"/>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48" name="Footer Placeholder 4"/>
          <p:cNvSpPr>
            <a:spLocks noGrp="1"/>
          </p:cNvSpPr>
          <p:nvPr>
            <p:ph type="ftr" sz="quarter" idx="11"/>
          </p:nvPr>
        </p:nvSpPr>
        <p:spPr/>
        <p:txBody>
          <a:bodyPr/>
          <a:lstStyle/>
          <a:p>
            <a:endParaRPr kumimoji="1" lang="ja-JP" altLang="en-US"/>
          </a:p>
        </p:txBody>
      </p:sp>
      <p:sp>
        <p:nvSpPr>
          <p:cNvPr id="1049"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61933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51" name="Title 1"/>
          <p:cNvSpPr>
            <a:spLocks noGrp="1"/>
          </p:cNvSpPr>
          <p:nvPr>
            <p:ph type="title"/>
          </p:nvPr>
        </p:nvSpPr>
        <p:spPr/>
        <p:txBody>
          <a:bodyPr/>
          <a:lstStyle/>
          <a:p>
            <a:r>
              <a:rPr lang="ja-JP" altLang="en-US"/>
              <a:t>マスター タイトルの書式設定</a:t>
            </a:r>
            <a:endParaRPr lang="en-US" dirty="0"/>
          </a:p>
        </p:txBody>
      </p:sp>
      <p:sp>
        <p:nvSpPr>
          <p:cNvPr id="1052"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3"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4" name="Date Placeholder 4"/>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55" name="Footer Placeholder 5"/>
          <p:cNvSpPr>
            <a:spLocks noGrp="1"/>
          </p:cNvSpPr>
          <p:nvPr>
            <p:ph type="ftr" sz="quarter" idx="11"/>
          </p:nvPr>
        </p:nvSpPr>
        <p:spPr/>
        <p:txBody>
          <a:bodyPr/>
          <a:lstStyle/>
          <a:p>
            <a:endParaRPr kumimoji="1" lang="ja-JP" altLang="en-US"/>
          </a:p>
        </p:txBody>
      </p:sp>
      <p:sp>
        <p:nvSpPr>
          <p:cNvPr id="1056"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22603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8"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1059"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2"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3" name="Date Placeholder 6"/>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64" name="Footer Placeholder 7"/>
          <p:cNvSpPr>
            <a:spLocks noGrp="1"/>
          </p:cNvSpPr>
          <p:nvPr>
            <p:ph type="ftr" sz="quarter" idx="11"/>
          </p:nvPr>
        </p:nvSpPr>
        <p:spPr/>
        <p:txBody>
          <a:bodyPr/>
          <a:lstStyle/>
          <a:p>
            <a:endParaRPr kumimoji="1" lang="ja-JP" altLang="en-US"/>
          </a:p>
        </p:txBody>
      </p:sp>
      <p:sp>
        <p:nvSpPr>
          <p:cNvPr id="1065" name="Slide Number Placeholder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17021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7" name="Title 1"/>
          <p:cNvSpPr>
            <a:spLocks noGrp="1"/>
          </p:cNvSpPr>
          <p:nvPr>
            <p:ph type="title"/>
          </p:nvPr>
        </p:nvSpPr>
        <p:spPr/>
        <p:txBody>
          <a:bodyPr/>
          <a:lstStyle/>
          <a:p>
            <a:r>
              <a:rPr lang="ja-JP" altLang="en-US"/>
              <a:t>マスター タイトルの書式設定</a:t>
            </a:r>
            <a:endParaRPr lang="en-US" dirty="0"/>
          </a:p>
        </p:txBody>
      </p:sp>
      <p:sp>
        <p:nvSpPr>
          <p:cNvPr id="1068" name="Date Placeholder 2"/>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69" name="Footer Placeholder 3"/>
          <p:cNvSpPr>
            <a:spLocks noGrp="1"/>
          </p:cNvSpPr>
          <p:nvPr>
            <p:ph type="ftr" sz="quarter" idx="11"/>
          </p:nvPr>
        </p:nvSpPr>
        <p:spPr/>
        <p:txBody>
          <a:bodyPr/>
          <a:lstStyle/>
          <a:p>
            <a:endParaRPr kumimoji="1" lang="ja-JP" altLang="en-US"/>
          </a:p>
        </p:txBody>
      </p:sp>
      <p:sp>
        <p:nvSpPr>
          <p:cNvPr id="1070" name="Slide Number Placeholder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2217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2" name="Date Placeholder 1"/>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73" name="Footer Placeholder 2"/>
          <p:cNvSpPr>
            <a:spLocks noGrp="1"/>
          </p:cNvSpPr>
          <p:nvPr>
            <p:ph type="ftr" sz="quarter" idx="11"/>
          </p:nvPr>
        </p:nvSpPr>
        <p:spPr/>
        <p:txBody>
          <a:bodyPr/>
          <a:lstStyle/>
          <a:p>
            <a:endParaRPr kumimoji="1" lang="ja-JP" altLang="en-US"/>
          </a:p>
        </p:txBody>
      </p:sp>
      <p:sp>
        <p:nvSpPr>
          <p:cNvPr id="1074" name="Slide Number Placeholder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0258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6"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077"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8"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9" name="Date Placeholder 4"/>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80" name="Footer Placeholder 5"/>
          <p:cNvSpPr>
            <a:spLocks noGrp="1"/>
          </p:cNvSpPr>
          <p:nvPr>
            <p:ph type="ftr" sz="quarter" idx="11"/>
          </p:nvPr>
        </p:nvSpPr>
        <p:spPr/>
        <p:txBody>
          <a:bodyPr/>
          <a:lstStyle/>
          <a:p>
            <a:endParaRPr kumimoji="1" lang="ja-JP" altLang="en-US"/>
          </a:p>
        </p:txBody>
      </p:sp>
      <p:sp>
        <p:nvSpPr>
          <p:cNvPr id="1081"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760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3"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084"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5"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6" name="Date Placeholder 4"/>
          <p:cNvSpPr>
            <a:spLocks noGrp="1"/>
          </p:cNvSpPr>
          <p:nvPr>
            <p:ph type="dt" sz="half" idx="10"/>
          </p:nvPr>
        </p:nvSpPr>
        <p:spPr/>
        <p:txBody>
          <a:bodyPr/>
          <a:lstStyle/>
          <a:p>
            <a:fld id="{6B61C509-C240-40A6-BB1A-64BE214C778E}" type="datetimeFigureOut">
              <a:rPr kumimoji="1" lang="ja-JP" altLang="en-US" smtClean="0"/>
              <a:pPr/>
              <a:t>2024/12/3</a:t>
            </a:fld>
            <a:endParaRPr kumimoji="1" lang="ja-JP" altLang="en-US"/>
          </a:p>
        </p:txBody>
      </p:sp>
      <p:sp>
        <p:nvSpPr>
          <p:cNvPr id="1087" name="Footer Placeholder 5"/>
          <p:cNvSpPr>
            <a:spLocks noGrp="1"/>
          </p:cNvSpPr>
          <p:nvPr>
            <p:ph type="ftr" sz="quarter" idx="11"/>
          </p:nvPr>
        </p:nvSpPr>
        <p:spPr/>
        <p:txBody>
          <a:bodyPr/>
          <a:lstStyle/>
          <a:p>
            <a:endParaRPr kumimoji="1" lang="ja-JP" altLang="en-US"/>
          </a:p>
        </p:txBody>
      </p:sp>
      <p:sp>
        <p:nvSpPr>
          <p:cNvPr id="1088"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945060388"/>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0" name=""/>
        <p:cNvGrpSpPr/>
        <p:nvPr/>
      </p:nvGrpSpPr>
      <p:grpSpPr>
        <a:xfrm>
          <a:off x="0" y="0"/>
          <a:ext cx="0" cy="0"/>
          <a:chOff x="0" y="0"/>
          <a:chExt cx="0" cy="0"/>
        </a:xfrm>
      </p:grpSpPr>
      <p:sp>
        <p:nvSpPr>
          <p:cNvPr id="1025"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2024/12/3</a:t>
            </a:fld>
            <a:endParaRPr kumimoji="1" lang="ja-JP" altLang="en-US"/>
          </a:p>
        </p:txBody>
      </p:sp>
      <p:sp>
        <p:nvSpPr>
          <p:cNvPr id="1028"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1363586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jpeg" /><Relationship Id="rId3" Type="http://schemas.microsoft.com/office/2007/relationships/hdphoto" Target="../media/hdphoto1.wdp" /><Relationship Id="rId4" Type="http://schemas.openxmlformats.org/officeDocument/2006/relationships/image" Target="../media/image3.emf" /><Relationship Id="rId5" Type="http://schemas.openxmlformats.org/officeDocument/2006/relationships/slideLayout" Target="../slideLayouts/slideLayout2.xml" /><Relationship Id="rId6"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_rels/slide12.xml.rels><?xml version="1.0" encoding="UTF-8"?><Relationships xmlns="http://schemas.openxmlformats.org/package/2006/relationships"><Relationship Id="rId1" Type="http://schemas.openxmlformats.org/officeDocument/2006/relationships/image" Target="../media/image7.emf" /><Relationship Id="rId2" Type="http://schemas.openxmlformats.org/officeDocument/2006/relationships/slideLayout" Target="../slideLayouts/slideLayout7.xml" /><Relationship Id="rId3" Type="http://schemas.openxmlformats.org/officeDocument/2006/relationships/notesSlide" Target="../notesSlides/notesSlide10.xml" /></Relationships>
</file>

<file path=ppt/slides/_rels/slide13.xml.rels><?xml version="1.0" encoding="UTF-8"?><Relationships xmlns="http://schemas.openxmlformats.org/package/2006/relationships"><Relationship Id="rId1" Type="http://schemas.openxmlformats.org/officeDocument/2006/relationships/image" Target="../media/image8.emf" /><Relationship Id="rId2" Type="http://schemas.openxmlformats.org/officeDocument/2006/relationships/slideLayout" Target="../slideLayouts/slideLayout7.xml" /><Relationship Id="rId3" Type="http://schemas.openxmlformats.org/officeDocument/2006/relationships/notesSlide" Target="../notesSlides/notesSlide11.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5.xml.rels><?xml version="1.0" encoding="UTF-8"?><Relationships xmlns="http://schemas.openxmlformats.org/package/2006/relationships"><Relationship Id="rId1" Type="http://schemas.openxmlformats.org/officeDocument/2006/relationships/image" Target="../media/image9.emf" /><Relationship Id="rId2" Type="http://schemas.openxmlformats.org/officeDocument/2006/relationships/image" Target="../media/image10.emf" /><Relationship Id="rId3" Type="http://schemas.openxmlformats.org/officeDocument/2006/relationships/slideLayout" Target="../slideLayouts/slideLayout2.xml" /><Relationship Id="rId4" Type="http://schemas.openxmlformats.org/officeDocument/2006/relationships/notesSlide" Target="../notesSlides/notesSlide13.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2.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image" Target="../media/image5.png" /><Relationship Id="rId3" Type="http://schemas.openxmlformats.org/officeDocument/2006/relationships/slideLayout" Target="../slideLayouts/slideLayout2.xml" /><Relationship Id="rId4" Type="http://schemas.openxmlformats.org/officeDocument/2006/relationships/notesSlide" Target="../notesSlides/notesSlide2.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 Id="rId3"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image" Target="../media/image6.png" /><Relationship Id="rId2" Type="http://schemas.openxmlformats.org/officeDocument/2006/relationships/slideLayout" Target="../slideLayouts/slideLayout2.xml" /><Relationship Id="rId3"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 Id="rId3" Type="http://schemas.openxmlformats.org/officeDocument/2006/relationships/notesSlide" Target="../notesSlides/notesSlide5.xml" /></Relationships>
</file>

<file path=ppt/slides/_rels/slide7.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 Id="rId3" Type="http://schemas.openxmlformats.org/officeDocument/2006/relationships/notesSlide" Target="../notesSlides/notesSlide6.xml" /></Relationships>
</file>

<file path=ppt/slides/_rels/slide8.xml.rels><?xml version="1.0" encoding="UTF-8"?><Relationships xmlns="http://schemas.openxmlformats.org/package/2006/relationships"><Relationship Id="rId1" Type="http://schemas.openxmlformats.org/officeDocument/2006/relationships/image" Target="../media/image5.png" /><Relationship Id="rId2"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image" Target="../media/image6.png" /><Relationship Id="rId2" Type="http://schemas.openxmlformats.org/officeDocument/2006/relationships/image" Target="../media/image4.png" /><Relationship Id="rId3" Type="http://schemas.openxmlformats.org/officeDocument/2006/relationships/slideLayout" Target="../slideLayouts/slideLayout2.xml" /><Relationship Id="rId4" Type="http://schemas.openxmlformats.org/officeDocument/2006/relationships/notesSlide" Target="../notesSlides/notesSlide7.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14" name="角丸四角形 3"/>
          <p:cNvSpPr/>
          <p:nvPr/>
        </p:nvSpPr>
        <p:spPr>
          <a:xfrm>
            <a:off x="96960" y="80628"/>
            <a:ext cx="9712079" cy="6696744"/>
          </a:xfrm>
          <a:prstGeom prst="roundRect">
            <a:avLst>
              <a:gd name="adj" fmla="val 3501"/>
            </a:avLst>
          </a:prstGeom>
          <a:noFill/>
          <a:ln w="127000" cmpd="tri">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7"/>
          </a:p>
        </p:txBody>
      </p:sp>
      <p:sp>
        <p:nvSpPr>
          <p:cNvPr id="1115" name="テキスト ボックス 5"/>
          <p:cNvSpPr/>
          <p:nvPr/>
        </p:nvSpPr>
        <p:spPr>
          <a:xfrm>
            <a:off x="1062394" y="782538"/>
            <a:ext cx="7781210" cy="578882"/>
          </a:xfrm>
          <a:prstGeom prst="roundRect">
            <a:avLst/>
          </a:prstGeom>
          <a:solidFill>
            <a:schemeClr val="tx1">
              <a:lumMod val="50000"/>
              <a:lumOff val="50000"/>
            </a:schemeClr>
          </a:solidFill>
          <a:ln>
            <a:noFill/>
          </a:ln>
        </p:spPr>
        <p:txBody>
          <a:bodyPr wrap="square" rtlCol="0">
            <a:spAutoFit/>
          </a:bodyPr>
          <a:lstStyle/>
          <a:p>
            <a:pPr algn="ctr"/>
            <a:r>
              <a:rPr lang="ja-JP" altLang="en-US" sz="2800" b="1" dirty="0">
                <a:solidFill>
                  <a:schemeClr val="bg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令和６年度　担い手確保・経営強化支援事業</a:t>
            </a:r>
            <a:endParaRPr lang="en-US" altLang="ja-JP" sz="2800" b="1" dirty="0">
              <a:solidFill>
                <a:schemeClr val="bg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116" name="テキスト ボックス 6"/>
          <p:cNvSpPr txBox="1"/>
          <p:nvPr/>
        </p:nvSpPr>
        <p:spPr>
          <a:xfrm>
            <a:off x="436704" y="2850511"/>
            <a:ext cx="9176518" cy="830997"/>
          </a:xfrm>
          <a:prstGeom prst="rect">
            <a:avLst/>
          </a:prstGeom>
          <a:noFill/>
        </p:spPr>
        <p:txBody>
          <a:bodyPr wrap="square" rtlCol="0">
            <a:spAutoFit/>
          </a:bodyPr>
          <a:lstStyle/>
          <a:p>
            <a:r>
              <a:rPr lang="ja-JP" altLang="en-US" sz="1600" dirty="0">
                <a:ln w="6350">
                  <a:noFill/>
                </a:ln>
                <a:latin typeface="メイリオ" panose="020B0604030504040204" pitchFamily="50" charset="-128"/>
                <a:ea typeface="メイリオ" panose="020B0604030504040204" pitchFamily="50" charset="-128"/>
              </a:rPr>
              <a:t>　国内外の様々な経営環境の変化に対応し得る農業経営への転換を図ろうとする地域の中核となる担い手に対し、必要な農業用機械・施設等の導入等を支援するとともに、令和６年度においては、地域計画の早期実現に向け、農地の引受け力の向上等に取り組む場合の支援を充実します。</a:t>
            </a:r>
          </a:p>
        </p:txBody>
      </p:sp>
      <p:pic>
        <p:nvPicPr>
          <p:cNvPr id="1117" name="Picture 5" descr="Y:\経営構造対策企画班\○HP･FB関係\271125 写真変更\候補\ビニールハウス２.jpg"/>
          <p:cNvPicPr>
            <a:picLocks noChangeAspect="1" noChangeArrowheads="1"/>
          </p:cNvPicPr>
          <p:nvPr/>
        </p:nvPicPr>
        <p:blipFill>
          <a:blip r:embed="rId1"/>
          <a:stretch>
            <a:fillRect/>
          </a:stretch>
        </p:blipFill>
        <p:spPr>
          <a:xfrm>
            <a:off x="3781549" y="3851032"/>
            <a:ext cx="2354008" cy="1798673"/>
          </a:xfrm>
          <a:prstGeom prst="rect">
            <a:avLst/>
          </a:prstGeom>
          <a:noFill/>
        </p:spPr>
      </p:pic>
      <p:pic>
        <p:nvPicPr>
          <p:cNvPr id="1118" name="Picture 2" descr="Y:\経営構造対策企画班\○HP･FB関係\271125 写真変更\候補\キャベツ収穫機.jpg"/>
          <p:cNvPicPr preferRelativeResize="0">
            <a:picLocks noChangeArrowheads="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6479490" y="3851032"/>
            <a:ext cx="2354400" cy="1800000"/>
          </a:xfrm>
          <a:prstGeom prst="rect">
            <a:avLst/>
          </a:prstGeom>
          <a:noFill/>
        </p:spPr>
      </p:pic>
      <p:pic>
        <p:nvPicPr>
          <p:cNvPr id="1119" name="図 14"/>
          <p:cNvPicPr preferRelativeResize="0"/>
          <p:nvPr/>
        </p:nvPicPr>
        <p:blipFill>
          <a:blip r:embed="rId4"/>
          <a:stretch>
            <a:fillRect/>
          </a:stretch>
        </p:blipFill>
        <p:spPr>
          <a:xfrm>
            <a:off x="1083609" y="3851032"/>
            <a:ext cx="2354007" cy="1800000"/>
          </a:xfrm>
          <a:prstGeom prst="rect">
            <a:avLst/>
          </a:prstGeom>
        </p:spPr>
      </p:pic>
      <p:sp>
        <p:nvSpPr>
          <p:cNvPr id="1120" name="正方形/長方形 7"/>
          <p:cNvSpPr/>
          <p:nvPr/>
        </p:nvSpPr>
        <p:spPr>
          <a:xfrm>
            <a:off x="3613892" y="5833993"/>
            <a:ext cx="2730235" cy="461665"/>
          </a:xfrm>
          <a:prstGeom prst="rect">
            <a:avLst/>
          </a:prstGeom>
        </p:spPr>
        <p:txBody>
          <a:bodyPr wrap="none">
            <a:spAutoFit/>
          </a:bodyPr>
          <a:lstStyle/>
          <a:p>
            <a:r>
              <a:rPr lang="ja-JP" altLang="en-US" sz="2400" dirty="0">
                <a:ln w="6350">
                  <a:noFill/>
                </a:ln>
                <a:latin typeface="メイリオ" panose="020B0604030504040204" pitchFamily="50" charset="-128"/>
                <a:ea typeface="メイリオ" panose="020B0604030504040204" pitchFamily="50" charset="-128"/>
              </a:rPr>
              <a:t>令 和 ６ 年 </a:t>
            </a:r>
            <a:r>
              <a:rPr lang="en-US" altLang="ja-JP" sz="2400">
                <a:ln w="6350">
                  <a:noFill/>
                </a:ln>
                <a:latin typeface="メイリオ" panose="020B0604030504040204" pitchFamily="50" charset="-128"/>
                <a:ea typeface="メイリオ" panose="020B0604030504040204" pitchFamily="50" charset="-128"/>
              </a:rPr>
              <a:t>12</a:t>
            </a:r>
            <a:r>
              <a:rPr lang="ja-JP" altLang="en-US" sz="2400">
                <a:ln w="6350">
                  <a:noFill/>
                </a:ln>
                <a:latin typeface="メイリオ" panose="020B0604030504040204" pitchFamily="50" charset="-128"/>
                <a:ea typeface="メイリオ" panose="020B0604030504040204" pitchFamily="50" charset="-128"/>
              </a:rPr>
              <a:t> </a:t>
            </a:r>
            <a:r>
              <a:rPr lang="ja-JP" altLang="en-US" sz="2400" dirty="0">
                <a:ln w="6350">
                  <a:noFill/>
                </a:ln>
                <a:latin typeface="メイリオ" panose="020B0604030504040204" pitchFamily="50" charset="-128"/>
                <a:ea typeface="メイリオ" panose="020B0604030504040204" pitchFamily="50" charset="-128"/>
              </a:rPr>
              <a:t>月 </a:t>
            </a:r>
            <a:endParaRPr lang="ja-JP" altLang="en-US" sz="2400" dirty="0">
              <a:latin typeface="メイリオ" panose="020B0604030504040204" pitchFamily="50" charset="-128"/>
              <a:ea typeface="メイリオ" panose="020B0604030504040204" pitchFamily="50" charset="-128"/>
            </a:endParaRPr>
          </a:p>
        </p:txBody>
      </p:sp>
      <p:sp>
        <p:nvSpPr>
          <p:cNvPr id="1121" name="テキスト ボックス 15"/>
          <p:cNvSpPr/>
          <p:nvPr/>
        </p:nvSpPr>
        <p:spPr>
          <a:xfrm>
            <a:off x="1552892" y="1543178"/>
            <a:ext cx="6800216" cy="1124564"/>
          </a:xfrm>
          <a:prstGeom prst="roundRect">
            <a:avLst/>
          </a:prstGeom>
          <a:solidFill>
            <a:schemeClr val="bg1"/>
          </a:solidFill>
          <a:ln w="25400">
            <a:solidFill>
              <a:schemeClr val="tx1">
                <a:lumMod val="50000"/>
                <a:lumOff val="50000"/>
              </a:schemeClr>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ja-JP" altLang="en-US" b="1" dirty="0">
                <a:solidFill>
                  <a:schemeClr val="tx1">
                    <a:lumMod val="50000"/>
                    <a:lumOff val="50000"/>
                  </a:schemeClr>
                </a:solidFill>
                <a:latin typeface="メイリオ" panose="020B0604030504040204" pitchFamily="50" charset="-128"/>
                <a:ea typeface="メイリオ" panose="020B0604030504040204" pitchFamily="50" charset="-128"/>
              </a:rPr>
              <a:t>～　要望調査を開始します ～</a:t>
            </a:r>
            <a:endParaRPr lang="en-US" altLang="ja-JP" b="1"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endParaRPr lang="en-US" altLang="ja-JP" sz="500" dirty="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400" b="1" dirty="0">
                <a:solidFill>
                  <a:schemeClr val="accent6">
                    <a:lumMod val="7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sz="1400" b="1" dirty="0">
                <a:solidFill>
                  <a:srgbClr val="FF0000"/>
                </a:solidFill>
                <a:latin typeface="メイリオ" panose="020B0604030504040204" pitchFamily="50" charset="-128"/>
                <a:ea typeface="メイリオ" panose="020B0604030504040204" pitchFamily="50" charset="-128"/>
              </a:rPr>
              <a:t>要望調査期間：　令和６年</a:t>
            </a:r>
            <a:r>
              <a:rPr lang="en-US" altLang="ja-JP" sz="1400" b="1" dirty="0">
                <a:solidFill>
                  <a:srgbClr val="FF0000"/>
                </a:solidFill>
                <a:latin typeface="メイリオ" panose="020B0604030504040204" pitchFamily="50" charset="-128"/>
                <a:ea typeface="メイリオ" panose="020B0604030504040204" pitchFamily="50" charset="-128"/>
              </a:rPr>
              <a:t>11</a:t>
            </a:r>
            <a:r>
              <a:rPr lang="ja-JP" altLang="en-US" sz="1400" b="1" dirty="0">
                <a:solidFill>
                  <a:srgbClr val="FF0000"/>
                </a:solidFill>
                <a:latin typeface="メイリオ" panose="020B0604030504040204" pitchFamily="50" charset="-128"/>
                <a:ea typeface="メイリオ" panose="020B0604030504040204" pitchFamily="50" charset="-128"/>
              </a:rPr>
              <a:t>月</a:t>
            </a:r>
            <a:r>
              <a:rPr lang="en-US" altLang="ja-JP" sz="1400" b="1" dirty="0">
                <a:solidFill>
                  <a:srgbClr val="FF0000"/>
                </a:solidFill>
                <a:latin typeface="メイリオ" panose="020B0604030504040204" pitchFamily="50" charset="-128"/>
                <a:ea typeface="メイリオ" panose="020B0604030504040204" pitchFamily="50" charset="-128"/>
              </a:rPr>
              <a:t>29</a:t>
            </a:r>
            <a:r>
              <a:rPr lang="ja-JP" altLang="en-US" sz="1400" b="1" dirty="0">
                <a:solidFill>
                  <a:srgbClr val="FF0000"/>
                </a:solidFill>
                <a:latin typeface="メイリオ" panose="020B0604030504040204" pitchFamily="50" charset="-128"/>
                <a:ea typeface="メイリオ" panose="020B0604030504040204" pitchFamily="50" charset="-128"/>
              </a:rPr>
              <a:t>日～令和７年12月26日</a:t>
            </a:r>
          </a:p>
          <a:p>
            <a:pPr algn="ctr"/>
            <a:r>
              <a:rPr lang="ja-JP" altLang="en-US" sz="1400" b="1" dirty="0">
                <a:solidFill>
                  <a:srgbClr val="FF0000"/>
                </a:solidFill>
                <a:latin typeface="メイリオ" panose="020B0604030504040204" pitchFamily="50" charset="-128"/>
                <a:ea typeface="メイリオ" panose="020B0604030504040204" pitchFamily="50" charset="-128"/>
              </a:rPr>
              <a:t>　</a:t>
            </a:r>
            <a:r>
              <a:rPr lang="ja-JP" altLang="en-US" sz="1050" b="1" dirty="0">
                <a:solidFill>
                  <a:srgbClr val="FF0000"/>
                </a:solidFill>
                <a:latin typeface="メイリオ" panose="020B0604030504040204" pitchFamily="50" charset="-128"/>
                <a:ea typeface="メイリオ" panose="020B0604030504040204" pitchFamily="50" charset="-128"/>
              </a:rPr>
              <a:t>（</a:t>
            </a:r>
            <a:r>
              <a:rPr lang="en-US" altLang="ja-JP" sz="1050" b="1" dirty="0">
                <a:solidFill>
                  <a:srgbClr val="FF0000"/>
                </a:solidFill>
                <a:latin typeface="メイリオ" panose="020B0604030504040204" pitchFamily="50" charset="-128"/>
                <a:ea typeface="メイリオ" panose="020B0604030504040204" pitchFamily="50" charset="-128"/>
              </a:rPr>
              <a:t>※</a:t>
            </a:r>
            <a:r>
              <a:rPr lang="ja-JP" altLang="en-US" sz="1050" b="1" dirty="0">
                <a:solidFill>
                  <a:srgbClr val="FF0000"/>
                </a:solidFill>
                <a:latin typeface="メイリオ" panose="020B0604030504040204" pitchFamily="50" charset="-128"/>
                <a:ea typeface="メイリオ" panose="020B0604030504040204" pitchFamily="50" charset="-128"/>
              </a:rPr>
              <a:t>要望調査期間経過後も、可能な限り、随時、要望は受け付けています。 ）</a:t>
            </a:r>
            <a:endParaRPr lang="en-US" altLang="ja-JP" sz="105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122" name="正方形/長方形 11"/>
          <p:cNvSpPr/>
          <p:nvPr/>
        </p:nvSpPr>
        <p:spPr>
          <a:xfrm>
            <a:off x="1062394" y="6197688"/>
            <a:ext cx="7659286" cy="429994"/>
          </a:xfrm>
          <a:prstGeom prst="rect">
            <a:avLst/>
          </a:prstGeom>
        </p:spPr>
        <p:txBody>
          <a:bodyPr wrap="none" anchor="ctr">
            <a:spAutoFit/>
          </a:bodyPr>
          <a:lstStyle/>
          <a:p>
            <a:r>
              <a:rPr lang="ja-JP" altLang="en-US" sz="2200" dirty="0">
                <a:ln w="6350">
                  <a:noFill/>
                </a:ln>
                <a:latin typeface="ＭＳ ゴシック" panose="020B0609070205080204" pitchFamily="49" charset="-128"/>
                <a:ea typeface="ＭＳ ゴシック" panose="020B0609070205080204" pitchFamily="49" charset="-128"/>
              </a:rPr>
              <a:t>与謝野町　農林環境課　問い合わせ先　☎ ４３－９０２３</a:t>
            </a:r>
            <a:endParaRPr lang="en-US" altLang="ja-JP" sz="2200" dirty="0">
              <a:ln w="6350">
                <a:noFill/>
              </a:ln>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graphicFrame>
        <p:nvGraphicFramePr>
          <p:cNvPr id="1249" name="表 68"/>
          <p:cNvGraphicFramePr>
            <a:graphicFrameLocks noGrp="1"/>
          </p:cNvGraphicFramePr>
          <p:nvPr/>
        </p:nvGraphicFramePr>
        <p:xfrm>
          <a:off x="74138" y="2786651"/>
          <a:ext cx="4680000" cy="1442034"/>
        </p:xfrm>
        <a:graphic>
          <a:graphicData uri="http://schemas.openxmlformats.org/drawingml/2006/table">
            <a:tbl>
              <a:tblPr firstRow="1" bandRow="1">
                <a:tableStyleId>{2D5ABB26-0587-4C30-8999-92F81FD0307C}</a:tableStyleId>
              </a:tblPr>
              <a:tblGrid>
                <a:gridCol w="373663">
                  <a:extLst>
                    <a:ext uri="{9D8B030D-6E8A-4147-A177-3AD203B41FA5}"/>
                  </a:extLst>
                </a:gridCol>
                <a:gridCol w="796337">
                  <a:extLst>
                    <a:ext uri="{9D8B030D-6E8A-4147-A177-3AD203B41FA5}"/>
                  </a:extLst>
                </a:gridCol>
                <a:gridCol w="2536167">
                  <a:extLst>
                    <a:ext uri="{9D8B030D-6E8A-4147-A177-3AD203B41FA5}"/>
                  </a:extLst>
                </a:gridCol>
                <a:gridCol w="490674">
                  <a:extLst>
                    <a:ext uri="{9D8B030D-6E8A-4147-A177-3AD203B41FA5}"/>
                  </a:extLst>
                </a:gridCol>
                <a:gridCol w="483159">
                  <a:extLst>
                    <a:ext uri="{9D8B030D-6E8A-4147-A177-3AD203B41FA5}"/>
                  </a:extLst>
                </a:gridCol>
              </a:tblGrid>
              <a:tr h="334686">
                <a:tc gridSpan="2">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gridSpan="2">
                  <a:txBody>
                    <a:bodyPr/>
                    <a:lstStyle/>
                    <a:p>
                      <a:pPr algn="r"/>
                      <a:endParaRPr kumimoji="1" lang="en-US" altLang="ja-JP" sz="1200" dirty="0">
                        <a:latin typeface="メイリオ" panose="020B0604030504040204" pitchFamily="50" charset="-128"/>
                        <a:ea typeface="メイリオ" panose="020B0604030504040204" pitchFamily="50" charset="-128"/>
                      </a:endParaRPr>
                    </a:p>
                  </a:txBody>
                  <a:tcPr marB="72000" anchor="b">
                    <a:lnR w="28575" cap="flat" cmpd="sng" algn="ctr">
                      <a:solidFill>
                        <a:schemeClr val="tx1"/>
                      </a:solidFill>
                      <a:prstDash val="dash"/>
                      <a:round/>
                      <a:headEnd type="none" w="med" len="med"/>
                      <a:tailEnd type="none" w="med" len="med"/>
                    </a:lnR>
                  </a:tcPr>
                </a:tc>
                <a:tc h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b">
                    <a:lnL>
                      <a:noFill/>
                    </a:lnL>
                    <a:lnR w="28575" cap="flat" cmpd="sng" algn="ctr">
                      <a:solidFill>
                        <a:schemeClr val="tx1"/>
                      </a:solidFill>
                      <a:prstDash val="dash"/>
                      <a:round/>
                      <a:headEnd type="none" w="med" len="med"/>
                      <a:tailEnd type="none" w="med" len="med"/>
                    </a:lnR>
                  </a:tcPr>
                </a:tc>
                <a:tc>
                  <a:txBody>
                    <a:bodyPr/>
                    <a:lstStyle/>
                    <a:p>
                      <a:endParaRPr kumimoji="1" lang="ja-JP" altLang="en-US" sz="1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dash"/>
                      <a:round/>
                      <a:headEnd type="none" w="med" len="med"/>
                      <a:tailEnd type="none" w="med" len="med"/>
                    </a:lnL>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extLst>
              </a:tr>
              <a:tr h="395298">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成果目標（３年後）</a:t>
                      </a: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latin typeface="メイリオ" panose="020B0604030504040204" pitchFamily="50" charset="-128"/>
                        <a:ea typeface="メイリオ" panose="020B0604030504040204" pitchFamily="50" charset="-128"/>
                      </a:endParaRPr>
                    </a:p>
                  </a:txBody>
                  <a:tcPr marL="0" anchor="b">
                    <a:lnL>
                      <a:noFill/>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T w="12700" cap="flat" cmpd="sng" algn="ctr">
                      <a:noFill/>
                      <a:prstDash val="solid"/>
                      <a:round/>
                      <a:headEnd type="none" w="med" len="med"/>
                      <a:tailEnd type="none" w="med" len="med"/>
                    </a:lnT>
                    <a:lnB>
                      <a:noFill/>
                    </a:lnB>
                  </a:tcPr>
                </a:tc>
                <a:extLst>
                  <a:ext uri="{0D108BD9-81ED-4DB2-BD59-A6C34878D82A}"/>
                </a:extLst>
              </a:tr>
              <a:tr h="710016">
                <a:tc>
                  <a:txBody>
                    <a:bodyPr/>
                    <a:lstStyle/>
                    <a:p>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en-US" altLang="ja-JP"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noFill/>
                      <a:prstDash val="solid"/>
                      <a:round/>
                      <a:headEnd type="none" w="med" len="med"/>
                      <a:tailEnd type="none" w="med" len="med"/>
                    </a:lnL>
                    <a:lnR>
                      <a:noFill/>
                    </a:lnR>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a:noFill/>
                    </a:lnL>
                    <a:lnT>
                      <a:noFill/>
                    </a:lnT>
                    <a:lnB w="28575" cap="flat" cmpd="sng" algn="ctr">
                      <a:noFill/>
                      <a:prstDash val="solid"/>
                      <a:round/>
                      <a:headEnd type="none" w="med" len="med"/>
                      <a:tailEnd type="none" w="med" len="med"/>
                    </a:lnB>
                  </a:tcPr>
                </a:tc>
                <a:extLst>
                  <a:ext uri="{0D108BD9-81ED-4DB2-BD59-A6C34878D82A}"/>
                </a:extLst>
              </a:tr>
            </a:tbl>
          </a:graphicData>
        </a:graphic>
      </p:graphicFrame>
      <p:graphicFrame>
        <p:nvGraphicFramePr>
          <p:cNvPr id="1250" name="表 2"/>
          <p:cNvGraphicFramePr>
            <a:graphicFrameLocks noGrp="1"/>
          </p:cNvGraphicFramePr>
          <p:nvPr/>
        </p:nvGraphicFramePr>
        <p:xfrm>
          <a:off x="5207714" y="2786651"/>
          <a:ext cx="4644000" cy="1443997"/>
        </p:xfrm>
        <a:graphic>
          <a:graphicData uri="http://schemas.openxmlformats.org/drawingml/2006/table">
            <a:tbl>
              <a:tblPr firstRow="1" bandRow="1">
                <a:tableStyleId>{2D5ABB26-0587-4C30-8999-92F81FD0307C}</a:tableStyleId>
              </a:tblPr>
              <a:tblGrid>
                <a:gridCol w="378396">
                  <a:extLst>
                    <a:ext uri="{9D8B030D-6E8A-4147-A177-3AD203B41FA5}"/>
                  </a:extLst>
                </a:gridCol>
                <a:gridCol w="486060">
                  <a:extLst>
                    <a:ext uri="{9D8B030D-6E8A-4147-A177-3AD203B41FA5}"/>
                  </a:extLst>
                </a:gridCol>
                <a:gridCol w="1630380">
                  <a:extLst>
                    <a:ext uri="{9D8B030D-6E8A-4147-A177-3AD203B41FA5}"/>
                  </a:extLst>
                </a:gridCol>
                <a:gridCol w="527584">
                  <a:extLst>
                    <a:ext uri="{9D8B030D-6E8A-4147-A177-3AD203B41FA5}"/>
                  </a:extLst>
                </a:gridCol>
                <a:gridCol w="1621580">
                  <a:extLst>
                    <a:ext uri="{9D8B030D-6E8A-4147-A177-3AD203B41FA5}"/>
                  </a:extLst>
                </a:gridCol>
              </a:tblGrid>
              <a:tr h="324000">
                <a:tc gridSpan="2">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gridSpan="2">
                  <a:txBody>
                    <a:bodyPr/>
                    <a:lstStyle/>
                    <a:p>
                      <a:pPr algn="ct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dash"/>
                      <a:round/>
                      <a:headEnd type="none" w="med" len="med"/>
                      <a:tailEnd type="none" w="med" len="med"/>
                    </a:lnR>
                  </a:tcPr>
                </a:tc>
                <a:tc h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b">
                    <a:lnL>
                      <a:noFill/>
                    </a:lnL>
                    <a:lnR w="28575" cap="flat" cmpd="sng" algn="ctr">
                      <a:solidFill>
                        <a:schemeClr val="tx1"/>
                      </a:solidFill>
                      <a:prstDash val="dash"/>
                      <a:round/>
                      <a:headEnd type="none" w="med" len="med"/>
                      <a:tailEnd type="none" w="med" len="med"/>
                    </a:lnR>
                  </a:tcPr>
                </a:tc>
                <a:tc>
                  <a:txBody>
                    <a:bodyPr/>
                    <a:lstStyle/>
                    <a:p>
                      <a:endParaRPr kumimoji="1" lang="ja-JP" altLang="en-US" sz="1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dash"/>
                      <a:round/>
                      <a:headEnd type="none" w="med" len="med"/>
                      <a:tailEnd type="none" w="med" len="med"/>
                    </a:lnL>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extLst>
              </a:tr>
              <a:tr h="39600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成果目標（３年後）</a:t>
                      </a: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latin typeface="メイリオ" panose="020B0604030504040204" pitchFamily="50" charset="-128"/>
                        <a:ea typeface="メイリオ" panose="020B0604030504040204" pitchFamily="50" charset="-128"/>
                      </a:endParaRPr>
                    </a:p>
                  </a:txBody>
                  <a:tcPr marL="0" anchor="b">
                    <a:lnL>
                      <a:noFill/>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ja-JP" altLang="en-US" sz="1200" dirty="0">
                        <a:latin typeface="メイリオ" panose="020B0604030504040204" pitchFamily="50" charset="-128"/>
                        <a:ea typeface="メイリオ" panose="020B0604030504040204" pitchFamily="50" charset="-128"/>
                      </a:endParaRPr>
                    </a:p>
                  </a:txBody>
                  <a:tcPr marT="1080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T w="12700" cap="flat" cmpd="sng" algn="ctr">
                      <a:noFill/>
                      <a:prstDash val="solid"/>
                      <a:round/>
                      <a:headEnd type="none" w="med" len="med"/>
                      <a:tailEnd type="none" w="med" len="med"/>
                    </a:lnT>
                    <a:lnB>
                      <a:noFill/>
                    </a:lnB>
                  </a:tcPr>
                </a:tc>
                <a:extLst>
                  <a:ext uri="{0D108BD9-81ED-4DB2-BD59-A6C34878D82A}"/>
                </a:extLst>
              </a:tr>
              <a:tr h="711277">
                <a:tc>
                  <a:txBody>
                    <a:bodyPr/>
                    <a:lstStyle/>
                    <a:p>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en-US" altLang="ja-JP"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noFill/>
                      <a:prstDash val="solid"/>
                      <a:round/>
                      <a:headEnd type="none" w="med" len="med"/>
                      <a:tailEnd type="none" w="med" len="med"/>
                    </a:lnL>
                    <a:lnR>
                      <a:noFill/>
                    </a:lnR>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a:noFill/>
                    </a:lnL>
                    <a:lnT>
                      <a:noFill/>
                    </a:lnT>
                    <a:lnB w="28575" cap="flat" cmpd="sng" algn="ctr">
                      <a:noFill/>
                      <a:prstDash val="solid"/>
                      <a:round/>
                      <a:headEnd type="none" w="med" len="med"/>
                      <a:tailEnd type="none" w="med" len="med"/>
                    </a:lnB>
                  </a:tcPr>
                </a:tc>
                <a:extLst>
                  <a:ext uri="{0D108BD9-81ED-4DB2-BD59-A6C34878D82A}"/>
                </a:extLst>
              </a:tr>
            </a:tbl>
          </a:graphicData>
        </a:graphic>
      </p:graphicFrame>
      <p:sp>
        <p:nvSpPr>
          <p:cNvPr id="1251" name="角丸四角形 6"/>
          <p:cNvSpPr>
            <a:spLocks noChangeArrowheads="1"/>
          </p:cNvSpPr>
          <p:nvPr/>
        </p:nvSpPr>
        <p:spPr>
          <a:xfrm>
            <a:off x="101353" y="608890"/>
            <a:ext cx="9703294" cy="1069477"/>
          </a:xfrm>
          <a:prstGeom prst="roundRect">
            <a:avLst>
              <a:gd name="adj" fmla="val 11867"/>
            </a:avLst>
          </a:prstGeom>
          <a:noFill/>
          <a:ln w="38100" cap="flat" cmpd="sng" algn="ctr">
            <a:solidFill>
              <a:schemeClr val="accent4">
                <a:lumMod val="50000"/>
              </a:schemeClr>
            </a:solidFill>
            <a:prstDash val="solid"/>
            <a:miter lim="800000"/>
          </a:ln>
          <a:effectLst/>
        </p:spPr>
        <p:txBody>
          <a:bodyPr lIns="91411" tIns="108000" rIns="91411" bIns="45706" anchor="ct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marL="180975" marR="0" lvl="0" indent="-180975" algn="l" defTabSz="685817" rtl="0" eaLnBrk="1" fontAlgn="auto" latinLnBrk="0" hangingPunct="1">
              <a:lnSpc>
                <a:spcPct val="100000"/>
              </a:lnSpc>
              <a:spcBef>
                <a:spcPts val="0"/>
              </a:spcBef>
              <a:spcAft>
                <a:spcPts val="400"/>
              </a:spcAft>
              <a:buClrTx/>
              <a:buSzTx/>
              <a:buFont typeface="Arial" charset="0"/>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リース助成額は、導入しようとする農業用機械の</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購入価格の３</a:t>
            </a:r>
            <a:r>
              <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７相当額</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（リース料の当初３か年分）を</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初年度に定額補助</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l" defTabSz="685817" rtl="0" eaLnBrk="1" fontAlgn="auto" latinLnBrk="0" hangingPunct="1">
              <a:lnSpc>
                <a:spcPct val="100000"/>
              </a:lnSpc>
              <a:spcBef>
                <a:spcPts val="0"/>
              </a:spcBef>
              <a:spcAft>
                <a:spcPts val="400"/>
              </a:spcAft>
              <a:buClrTx/>
              <a:buSzTx/>
              <a:buFont typeface="Arial" charset="0"/>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短期間で更なる規模拡大に取り組む場合は、</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農業者の負担が軽減</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される</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52" name="テキスト ボックス 79"/>
          <p:cNvSpPr txBox="1"/>
          <p:nvPr/>
        </p:nvSpPr>
        <p:spPr>
          <a:xfrm>
            <a:off x="1128304" y="3555782"/>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リース期間（７年）</a:t>
            </a:r>
          </a:p>
        </p:txBody>
      </p:sp>
      <p:sp>
        <p:nvSpPr>
          <p:cNvPr id="1253" name="テキスト ボックス 85"/>
          <p:cNvSpPr txBox="1"/>
          <p:nvPr/>
        </p:nvSpPr>
        <p:spPr>
          <a:xfrm>
            <a:off x="4465" y="1870966"/>
            <a:ext cx="2881377" cy="692497"/>
          </a:xfrm>
          <a:prstGeom prst="rect">
            <a:avLst/>
          </a:prstGeom>
          <a:noFill/>
        </p:spPr>
        <p:txBody>
          <a:bodyPr wrap="square" lIns="90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＜通常の７年リースの支援＞</a:t>
            </a:r>
            <a:endParaRPr kumimoji="0"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7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（リース期間７年）</a:t>
            </a:r>
          </a:p>
        </p:txBody>
      </p:sp>
      <p:sp>
        <p:nvSpPr>
          <p:cNvPr id="1254" name="テキスト ボックス 90"/>
          <p:cNvSpPr txBox="1"/>
          <p:nvPr/>
        </p:nvSpPr>
        <p:spPr>
          <a:xfrm>
            <a:off x="3483429" y="2505968"/>
            <a:ext cx="1574747" cy="276999"/>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地域計画の早期実現</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55" name="テキスト ボックス 3"/>
          <p:cNvSpPr txBox="1"/>
          <p:nvPr/>
        </p:nvSpPr>
        <p:spPr>
          <a:xfrm>
            <a:off x="5013995" y="1870966"/>
            <a:ext cx="5105365" cy="692497"/>
          </a:xfrm>
          <a:prstGeom prst="rect">
            <a:avLst/>
          </a:prstGeom>
          <a:noFill/>
        </p:spPr>
        <p:txBody>
          <a:bodyPr wrap="square" lIns="90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＜短期のリースで更なる規模拡大に取り組む場合＞</a:t>
            </a:r>
            <a:endParaRPr kumimoji="0"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7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（リース期間４年）</a:t>
            </a:r>
          </a:p>
        </p:txBody>
      </p:sp>
      <p:sp>
        <p:nvSpPr>
          <p:cNvPr id="1256" name="テキスト ボックス 7"/>
          <p:cNvSpPr txBox="1"/>
          <p:nvPr/>
        </p:nvSpPr>
        <p:spPr>
          <a:xfrm>
            <a:off x="5660055" y="3555782"/>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リース期間（４年）</a:t>
            </a:r>
          </a:p>
        </p:txBody>
      </p:sp>
      <p:cxnSp>
        <p:nvCxnSpPr>
          <p:cNvPr id="1257" name="直線矢印コネクタ 14"/>
          <p:cNvCxnSpPr>
            <a:cxnSpLocks/>
          </p:cNvCxnSpPr>
          <p:nvPr/>
        </p:nvCxnSpPr>
        <p:spPr>
          <a:xfrm>
            <a:off x="5644819" y="4182763"/>
            <a:ext cx="1404000" cy="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58" name="テキスト ボックス 15"/>
          <p:cNvSpPr txBox="1"/>
          <p:nvPr/>
        </p:nvSpPr>
        <p:spPr>
          <a:xfrm>
            <a:off x="5466288" y="4297352"/>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助成額（</a:t>
            </a:r>
            <a:r>
              <a:rPr kumimoji="0"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相当）</a:t>
            </a:r>
          </a:p>
        </p:txBody>
      </p:sp>
      <p:cxnSp>
        <p:nvCxnSpPr>
          <p:cNvPr id="1259" name="直線矢印コネクタ 16"/>
          <p:cNvCxnSpPr>
            <a:cxnSpLocks/>
          </p:cNvCxnSpPr>
          <p:nvPr/>
        </p:nvCxnSpPr>
        <p:spPr>
          <a:xfrm>
            <a:off x="487412" y="4177037"/>
            <a:ext cx="1368000" cy="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60" name="テキスト ボックス 17"/>
          <p:cNvSpPr txBox="1"/>
          <p:nvPr/>
        </p:nvSpPr>
        <p:spPr>
          <a:xfrm>
            <a:off x="334281" y="4291626"/>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助成額（</a:t>
            </a:r>
            <a:r>
              <a:rPr kumimoji="0"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相当）</a:t>
            </a:r>
          </a:p>
        </p:txBody>
      </p:sp>
      <p:sp>
        <p:nvSpPr>
          <p:cNvPr id="1261" name="テキスト ボックス 4"/>
          <p:cNvSpPr txBox="1"/>
          <p:nvPr/>
        </p:nvSpPr>
        <p:spPr>
          <a:xfrm>
            <a:off x="11593" y="4978387"/>
            <a:ext cx="5143884" cy="307777"/>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700</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万円のトラクターをリース導入する場合のモデル例</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1262" name="表 5"/>
          <p:cNvGraphicFramePr>
            <a:graphicFrameLocks noGrp="1"/>
          </p:cNvGraphicFramePr>
          <p:nvPr/>
        </p:nvGraphicFramePr>
        <p:xfrm>
          <a:off x="47758" y="5669396"/>
          <a:ext cx="4041081" cy="660123"/>
        </p:xfrm>
        <a:graphic>
          <a:graphicData uri="http://schemas.openxmlformats.org/drawingml/2006/table">
            <a:tbl>
              <a:tblPr firstRow="1" bandRow="1">
                <a:tableStyleId>{5940675A-B579-460E-94D1-54222C63F5DA}</a:tableStyleId>
              </a:tblPr>
              <a:tblGrid>
                <a:gridCol w="449009">
                  <a:extLst>
                    <a:ext uri="{9D8B030D-6E8A-4147-A177-3AD203B41FA5}"/>
                  </a:extLst>
                </a:gridCol>
                <a:gridCol w="449009">
                  <a:extLst>
                    <a:ext uri="{9D8B030D-6E8A-4147-A177-3AD203B41FA5}"/>
                  </a:extLst>
                </a:gridCol>
                <a:gridCol w="449009">
                  <a:extLst>
                    <a:ext uri="{9D8B030D-6E8A-4147-A177-3AD203B41FA5}"/>
                  </a:extLst>
                </a:gridCol>
                <a:gridCol w="449009">
                  <a:extLst>
                    <a:ext uri="{9D8B030D-6E8A-4147-A177-3AD203B41FA5}"/>
                  </a:extLst>
                </a:gridCol>
                <a:gridCol w="449009">
                  <a:extLst>
                    <a:ext uri="{9D8B030D-6E8A-4147-A177-3AD203B41FA5}"/>
                  </a:extLst>
                </a:gridCol>
                <a:gridCol w="449009">
                  <a:extLst>
                    <a:ext uri="{9D8B030D-6E8A-4147-A177-3AD203B41FA5}"/>
                  </a:extLst>
                </a:gridCol>
                <a:gridCol w="449009">
                  <a:extLst>
                    <a:ext uri="{9D8B030D-6E8A-4147-A177-3AD203B41FA5}"/>
                  </a:extLst>
                </a:gridCol>
                <a:gridCol w="449009">
                  <a:extLst>
                    <a:ext uri="{9D8B030D-6E8A-4147-A177-3AD203B41FA5}"/>
                  </a:extLst>
                </a:gridCol>
                <a:gridCol w="449009">
                  <a:extLst>
                    <a:ext uri="{9D8B030D-6E8A-4147-A177-3AD203B41FA5}"/>
                  </a:extLst>
                </a:gridCol>
              </a:tblGrid>
              <a:tr h="220041">
                <a:tc>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１年目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２年目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３年目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４年目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５年目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６年目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７年目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計</a:t>
                      </a:r>
                    </a:p>
                  </a:txBody>
                  <a:tcPr marL="0" marR="0"/>
                </a:tc>
                <a:extLst>
                  <a:ext uri="{0D108BD9-81ED-4DB2-BD59-A6C34878D82A}"/>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助成額</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農家負担</a:t>
                      </a: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400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extLst>
              </a:tr>
            </a:tbl>
          </a:graphicData>
        </a:graphic>
      </p:graphicFrame>
      <p:graphicFrame>
        <p:nvGraphicFramePr>
          <p:cNvPr id="1263" name="表 8"/>
          <p:cNvGraphicFramePr>
            <a:graphicFrameLocks noGrp="1"/>
          </p:cNvGraphicFramePr>
          <p:nvPr/>
        </p:nvGraphicFramePr>
        <p:xfrm>
          <a:off x="5134061" y="5669396"/>
          <a:ext cx="2903226" cy="660123"/>
        </p:xfrm>
        <a:graphic>
          <a:graphicData uri="http://schemas.openxmlformats.org/drawingml/2006/table">
            <a:tbl>
              <a:tblPr firstRow="1" bandRow="1">
                <a:tableStyleId>{5940675A-B579-460E-94D1-54222C63F5DA}</a:tableStyleId>
              </a:tblPr>
              <a:tblGrid>
                <a:gridCol w="483871">
                  <a:extLst>
                    <a:ext uri="{9D8B030D-6E8A-4147-A177-3AD203B41FA5}"/>
                  </a:extLst>
                </a:gridCol>
                <a:gridCol w="483871">
                  <a:extLst>
                    <a:ext uri="{9D8B030D-6E8A-4147-A177-3AD203B41FA5}"/>
                  </a:extLst>
                </a:gridCol>
                <a:gridCol w="483871">
                  <a:extLst>
                    <a:ext uri="{9D8B030D-6E8A-4147-A177-3AD203B41FA5}"/>
                  </a:extLst>
                </a:gridCol>
                <a:gridCol w="483871">
                  <a:extLst>
                    <a:ext uri="{9D8B030D-6E8A-4147-A177-3AD203B41FA5}"/>
                  </a:extLst>
                </a:gridCol>
                <a:gridCol w="483871">
                  <a:extLst>
                    <a:ext uri="{9D8B030D-6E8A-4147-A177-3AD203B41FA5}"/>
                  </a:extLst>
                </a:gridCol>
                <a:gridCol w="483871">
                  <a:extLst>
                    <a:ext uri="{9D8B030D-6E8A-4147-A177-3AD203B41FA5}"/>
                  </a:extLst>
                </a:gridCol>
              </a:tblGrid>
              <a:tr h="220041">
                <a:tc>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１年目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２年目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３年目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４年目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計</a:t>
                      </a:r>
                    </a:p>
                  </a:txBody>
                  <a:tcPr marL="0" marR="0"/>
                </a:tc>
                <a:extLst>
                  <a:ext uri="{0D108BD9-81ED-4DB2-BD59-A6C34878D82A}"/>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助成額</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農家負担</a:t>
                      </a: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100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extLst>
              </a:tr>
            </a:tbl>
          </a:graphicData>
        </a:graphic>
      </p:graphicFrame>
      <p:sp>
        <p:nvSpPr>
          <p:cNvPr id="1264" name="テキスト ボックス 9"/>
          <p:cNvSpPr txBox="1"/>
          <p:nvPr/>
        </p:nvSpPr>
        <p:spPr>
          <a:xfrm>
            <a:off x="3659967" y="5395767"/>
            <a:ext cx="657327" cy="215444"/>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65" name="テキスト ボックス 10"/>
          <p:cNvSpPr txBox="1"/>
          <p:nvPr/>
        </p:nvSpPr>
        <p:spPr>
          <a:xfrm>
            <a:off x="7587018" y="5395767"/>
            <a:ext cx="894700" cy="215444"/>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66" name="矢印: 左右 1"/>
          <p:cNvSpPr/>
          <p:nvPr/>
        </p:nvSpPr>
        <p:spPr>
          <a:xfrm>
            <a:off x="494555" y="3813341"/>
            <a:ext cx="3102038" cy="217137"/>
          </a:xfrm>
          <a:prstGeom prst="leftRightArrow">
            <a:avLst>
              <a:gd name="adj1" fmla="val 50000"/>
              <a:gd name="adj2" fmla="val 98253"/>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67" name="矢印: 左右 13"/>
          <p:cNvSpPr/>
          <p:nvPr/>
        </p:nvSpPr>
        <p:spPr>
          <a:xfrm>
            <a:off x="5651169" y="3813341"/>
            <a:ext cx="1872286" cy="217137"/>
          </a:xfrm>
          <a:prstGeom prst="leftRightArrow">
            <a:avLst>
              <a:gd name="adj1" fmla="val 50000"/>
              <a:gd name="adj2" fmla="val 98253"/>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68" name="テキスト ボックス 20"/>
          <p:cNvSpPr txBox="1"/>
          <p:nvPr/>
        </p:nvSpPr>
        <p:spPr>
          <a:xfrm>
            <a:off x="7718172" y="2505968"/>
            <a:ext cx="2260656" cy="276999"/>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一段と早期に地域計画を実現</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69" name="テキスト ボックス 21"/>
          <p:cNvSpPr txBox="1"/>
          <p:nvPr/>
        </p:nvSpPr>
        <p:spPr>
          <a:xfrm>
            <a:off x="3807018" y="3162678"/>
            <a:ext cx="1127226" cy="512961"/>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更なる</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規模拡大目標</a:t>
            </a:r>
          </a:p>
        </p:txBody>
      </p:sp>
      <p:sp>
        <p:nvSpPr>
          <p:cNvPr id="1270" name="四角形: 角を丸くする 6"/>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９</a:t>
            </a:r>
          </a:p>
        </p:txBody>
      </p:sp>
      <p:sp>
        <p:nvSpPr>
          <p:cNvPr id="1271" name="正方形/長方形 22"/>
          <p:cNvSpPr/>
          <p:nvPr/>
        </p:nvSpPr>
        <p:spPr>
          <a:xfrm>
            <a:off x="1726043" y="102487"/>
            <a:ext cx="6453913" cy="349702"/>
          </a:xfrm>
          <a:prstGeom prst="rect">
            <a:avLst/>
          </a:prstGeom>
          <a:solidFill>
            <a:schemeClr val="accent4">
              <a:lumMod val="40000"/>
              <a:lumOff val="60000"/>
            </a:schemeClr>
          </a:solidFill>
          <a:ln>
            <a:solidFill>
              <a:schemeClr val="tx1"/>
            </a:solidFill>
          </a:ln>
        </p:spPr>
        <p:txBody>
          <a:bodyPr wrap="square" tIns="72000" bIns="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地域農業構造転換支援対策におけるリース助成額の考え方</a:t>
            </a:r>
          </a:p>
        </p:txBody>
      </p:sp>
      <p:sp>
        <p:nvSpPr>
          <p:cNvPr id="1272" name="テキスト ボックス 24"/>
          <p:cNvSpPr txBox="1"/>
          <p:nvPr/>
        </p:nvSpPr>
        <p:spPr>
          <a:xfrm>
            <a:off x="79649" y="5376531"/>
            <a:ext cx="3229795" cy="253916"/>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＜リース期間７年：リース料</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700</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73" name="テキスト ボックス 26"/>
          <p:cNvSpPr txBox="1"/>
          <p:nvPr/>
        </p:nvSpPr>
        <p:spPr>
          <a:xfrm>
            <a:off x="5120633" y="5376531"/>
            <a:ext cx="2560327" cy="253916"/>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＜リース期間４年：リース料</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400</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74" name="テキスト ボックス 29"/>
          <p:cNvSpPr txBox="1"/>
          <p:nvPr/>
        </p:nvSpPr>
        <p:spPr>
          <a:xfrm>
            <a:off x="-14277" y="6395236"/>
            <a:ext cx="5159577" cy="215444"/>
          </a:xfrm>
          <a:prstGeom prst="rect">
            <a:avLst/>
          </a:prstGeom>
          <a:noFill/>
        </p:spPr>
        <p:txBody>
          <a:bodyPr wrap="square" lIns="72000" rIns="72000">
            <a:spAutoFit/>
          </a:bodyPr>
          <a:lstStyle/>
          <a:p>
            <a:pPr marL="0" marR="0" lvl="0" indent="0" algn="l" defTabSz="685817" rtl="0" eaLnBrk="1" fontAlgn="auto" latinLnBrk="0" hangingPunct="1">
              <a:lnSpc>
                <a:spcPct val="100000"/>
              </a:lnSpc>
              <a:spcBef>
                <a:spcPts val="0"/>
              </a:spcBef>
              <a:spcAft>
                <a:spcPts val="40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農家の年ごとの負担額は、リース事業者との契約によるものであり、表は一例として均等に配分したもの。</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75" name="テキスト ボックス 30"/>
          <p:cNvSpPr txBox="1"/>
          <p:nvPr/>
        </p:nvSpPr>
        <p:spPr>
          <a:xfrm>
            <a:off x="8839200" y="100143"/>
            <a:ext cx="1066800" cy="338554"/>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＜参考＞</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76" name="テキスト ボックス 12"/>
          <p:cNvSpPr txBox="1"/>
          <p:nvPr/>
        </p:nvSpPr>
        <p:spPr>
          <a:xfrm>
            <a:off x="7718172" y="3162325"/>
            <a:ext cx="1233647" cy="512961"/>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更なる</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規模拡大目標</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77" name="二等辺三角形 31"/>
          <p:cNvSpPr/>
          <p:nvPr/>
        </p:nvSpPr>
        <p:spPr>
          <a:xfrm rot="5400000">
            <a:off x="4603582" y="3946052"/>
            <a:ext cx="289920" cy="24163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78" name="二等辺三角形 32"/>
          <p:cNvSpPr/>
          <p:nvPr/>
        </p:nvSpPr>
        <p:spPr>
          <a:xfrm rot="5400000">
            <a:off x="4603581" y="5878532"/>
            <a:ext cx="289920" cy="24163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44137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284" name="正方形/長方形 17"/>
          <p:cNvSpPr/>
          <p:nvPr/>
        </p:nvSpPr>
        <p:spPr>
          <a:xfrm>
            <a:off x="4194702" y="2379334"/>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cxnSp>
        <p:nvCxnSpPr>
          <p:cNvPr id="1285"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86" name="正方形/長方形 31"/>
          <p:cNvSpPr/>
          <p:nvPr/>
        </p:nvSpPr>
        <p:spPr>
          <a:xfrm>
            <a:off x="2153130" y="-19549"/>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Ⅱ</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付加価値額について</a:t>
            </a:r>
          </a:p>
        </p:txBody>
      </p:sp>
      <p:sp>
        <p:nvSpPr>
          <p:cNvPr id="1287" name="正方形/長方形 39"/>
          <p:cNvSpPr/>
          <p:nvPr/>
        </p:nvSpPr>
        <p:spPr>
          <a:xfrm>
            <a:off x="0" y="671056"/>
            <a:ext cx="3055480" cy="369332"/>
          </a:xfrm>
          <a:prstGeom prst="rect">
            <a:avLst/>
          </a:prstGeom>
        </p:spPr>
        <p:txBody>
          <a:bodyPr wrap="square">
            <a:spAutoFit/>
          </a:bodyPr>
          <a:lstStyle/>
          <a:p>
            <a:r>
              <a:rPr kumimoji="1" lang="en-US" altLang="ja-JP" b="1" dirty="0">
                <a:solidFill>
                  <a:schemeClr val="accent1">
                    <a:lumMod val="75000"/>
                  </a:schemeClr>
                </a:solidFill>
                <a:latin typeface="メイリオ" panose="020B0604030504040204" pitchFamily="50" charset="-128"/>
                <a:ea typeface="メイリオ" panose="020B0604030504040204" pitchFamily="50" charset="-128"/>
              </a:rPr>
              <a:t>【</a:t>
            </a:r>
            <a:r>
              <a:rPr kumimoji="1" lang="ja-JP" altLang="en-US" b="1" dirty="0">
                <a:solidFill>
                  <a:schemeClr val="accent1">
                    <a:lumMod val="75000"/>
                  </a:schemeClr>
                </a:solidFill>
                <a:latin typeface="メイリオ" panose="020B0604030504040204" pitchFamily="50" charset="-128"/>
                <a:ea typeface="メイリオ" panose="020B0604030504040204" pitchFamily="50" charset="-128"/>
              </a:rPr>
              <a:t>付加価値額について</a:t>
            </a:r>
            <a:r>
              <a:rPr kumimoji="1" lang="en-US" altLang="ja-JP" b="1" dirty="0">
                <a:solidFill>
                  <a:schemeClr val="accent1">
                    <a:lumMod val="75000"/>
                  </a:schemeClr>
                </a:solidFill>
                <a:latin typeface="メイリオ" panose="020B0604030504040204" pitchFamily="50" charset="-128"/>
                <a:ea typeface="メイリオ" panose="020B0604030504040204" pitchFamily="50" charset="-128"/>
              </a:rPr>
              <a:t>】</a:t>
            </a:r>
            <a:endParaRPr lang="ja-JP" altLang="en-US" b="1" dirty="0">
              <a:solidFill>
                <a:schemeClr val="accent1">
                  <a:lumMod val="75000"/>
                </a:schemeClr>
              </a:solidFill>
              <a:latin typeface="メイリオ" panose="020B0604030504040204" pitchFamily="50" charset="-128"/>
              <a:ea typeface="メイリオ" panose="020B0604030504040204" pitchFamily="50" charset="-128"/>
            </a:endParaRPr>
          </a:p>
        </p:txBody>
      </p:sp>
      <p:sp>
        <p:nvSpPr>
          <p:cNvPr id="1288" name="テキスト ボックス 40"/>
          <p:cNvSpPr txBox="1"/>
          <p:nvPr/>
        </p:nvSpPr>
        <p:spPr>
          <a:xfrm>
            <a:off x="111981" y="1148773"/>
            <a:ext cx="9775784" cy="2600712"/>
          </a:xfrm>
          <a:prstGeom prst="rect">
            <a:avLst/>
          </a:prstGeom>
          <a:noFill/>
        </p:spPr>
        <p:txBody>
          <a:bodyPr wrap="square">
            <a:spAutoFit/>
          </a:bodyPr>
          <a:lstStyle/>
          <a:p>
            <a:pPr>
              <a:defRPr/>
            </a:pPr>
            <a:r>
              <a:rPr kumimoji="1" lang="ja-JP" altLang="ja-JP" sz="1400" dirty="0">
                <a:solidFill>
                  <a:sysClr val="windowText" lastClr="000000"/>
                </a:solidFill>
                <a:latin typeface="メイリオ" panose="020B0604030504040204" pitchFamily="50" charset="-128"/>
                <a:ea typeface="メイリオ" panose="020B0604030504040204" pitchFamily="50" charset="-128"/>
              </a:rPr>
              <a:t>　付加価値額とは、事業活動により生</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み</a:t>
            </a:r>
            <a:r>
              <a:rPr kumimoji="1" lang="ja-JP" altLang="ja-JP" sz="1400" dirty="0">
                <a:solidFill>
                  <a:sysClr val="windowText" lastClr="000000"/>
                </a:solidFill>
                <a:latin typeface="メイリオ" panose="020B0604030504040204" pitchFamily="50" charset="-128"/>
                <a:ea typeface="メイリオ" panose="020B0604030504040204" pitchFamily="50" charset="-128"/>
              </a:rPr>
              <a:t>出された価値を表すも</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の</a:t>
            </a:r>
            <a:r>
              <a:rPr kumimoji="1" lang="ja-JP" altLang="ja-JP" sz="1400" dirty="0">
                <a:solidFill>
                  <a:sysClr val="windowText" lastClr="000000"/>
                </a:solidFill>
                <a:latin typeface="メイリオ" panose="020B0604030504040204" pitchFamily="50" charset="-128"/>
                <a:ea typeface="メイリオ" panose="020B0604030504040204" pitchFamily="50" charset="-128"/>
              </a:rPr>
              <a:t>で、農業収入から農業生産に投入された肥料や農機具、作業委託といった財・サービスの費用を差し引いて算出します。</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具体的には、以下で算出します。</a:t>
            </a:r>
            <a:endParaRPr kumimoji="1" lang="en-US" altLang="ja-JP" sz="1400" dirty="0">
              <a:solidFill>
                <a:sysClr val="windowText" lastClr="000000"/>
              </a:solidFill>
              <a:latin typeface="メイリオ" panose="020B0604030504040204" pitchFamily="50" charset="-128"/>
              <a:ea typeface="メイリオ" panose="020B0604030504040204" pitchFamily="50" charset="-128"/>
            </a:endParaRPr>
          </a:p>
          <a:p>
            <a:pPr lvl="0">
              <a:defRPr/>
            </a:pPr>
            <a:endParaRPr kumimoji="1" lang="ja-JP" altLang="en-US" sz="7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付加価値額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収入総額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費用総額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人件費</a:t>
            </a:r>
            <a:r>
              <a:rPr kumimoji="1" lang="ja-JP" altLang="en-US" sz="1400" u="sng" dirty="0">
                <a:latin typeface="メイリオ" panose="020B0604030504040204" pitchFamily="50" charset="-128"/>
                <a:ea typeface="メイリオ" panose="020B0604030504040204" pitchFamily="50" charset="-128"/>
              </a:rPr>
              <a:t>（</a:t>
            </a:r>
            <a:r>
              <a:rPr kumimoji="1" lang="ja-JP" altLang="en-US" sz="1400" u="sng" dirty="0">
                <a:solidFill>
                  <a:sysClr val="windowText" lastClr="000000"/>
                </a:solidFill>
                <a:latin typeface="メイリオ" panose="020B0604030504040204" pitchFamily="50" charset="-128"/>
                <a:ea typeface="メイリオ" panose="020B0604030504040204" pitchFamily="50" charset="-128"/>
              </a:rPr>
              <a:t>費用総額に含まれているものに限る。</a:t>
            </a:r>
            <a:r>
              <a:rPr kumimoji="1" lang="ja-JP" altLang="en-US" sz="1400" u="sng" dirty="0">
                <a:latin typeface="メイリオ" panose="020B0604030504040204" pitchFamily="50" charset="-128"/>
                <a:ea typeface="メイリオ" panose="020B0604030504040204" pitchFamily="50" charset="-128"/>
              </a:rPr>
              <a:t>）</a:t>
            </a:r>
            <a:endParaRPr kumimoji="1" lang="en-US" altLang="ja-JP" sz="1400" u="sng" dirty="0">
              <a:latin typeface="メイリオ" panose="020B0604030504040204" pitchFamily="50" charset="-128"/>
              <a:ea typeface="メイリオ" panose="020B0604030504040204" pitchFamily="50" charset="-128"/>
            </a:endParaRPr>
          </a:p>
          <a:p>
            <a:pPr lvl="0">
              <a:defRPr/>
            </a:pPr>
            <a:endParaRPr kumimoji="1" lang="en-US" altLang="ja-JP" sz="700" dirty="0">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付加価値額は、助成対象者の農業経営全体の額</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です。（助成対象者が</a:t>
            </a:r>
            <a:r>
              <a:rPr kumimoji="1" lang="ja-JP" altLang="en-US" sz="1200" u="sng" dirty="0">
                <a:latin typeface="メイリオ" panose="020B0604030504040204" pitchFamily="50" charset="-128"/>
                <a:ea typeface="メイリオ" panose="020B0604030504040204" pitchFamily="50" charset="-128"/>
              </a:rPr>
              <a:t>農業及び農業関連事業以外の事業を行っている場合は、その事業</a:t>
            </a:r>
            <a:endParaRPr kumimoji="1" lang="en-US" altLang="ja-JP" sz="1200" u="sng" dirty="0">
              <a:latin typeface="メイリオ" panose="020B0604030504040204" pitchFamily="50" charset="-128"/>
              <a:ea typeface="メイリオ" panose="020B0604030504040204" pitchFamily="50" charset="-128"/>
            </a:endParaRPr>
          </a:p>
          <a:p>
            <a:pPr lvl="0">
              <a:defRPr/>
            </a:pPr>
            <a:r>
              <a:rPr kumimoji="1" lang="ja-JP" altLang="en-US" sz="1200"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の付加価値額は除きます。</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lvl="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部門や支店で区分経理が行われている場合は、区分経理されている範囲を経営全体として取り扱うことも可能です。</a:t>
            </a:r>
            <a:endParaRPr kumimoji="1" lang="ja-JP" altLang="en-US" sz="1200" dirty="0">
              <a:latin typeface="メイリオ" panose="020B0604030504040204" pitchFamily="50" charset="-128"/>
              <a:ea typeface="メイリオ" panose="020B0604030504040204" pitchFamily="50" charset="-128"/>
            </a:endParaRPr>
          </a:p>
          <a:p>
            <a:pPr lvl="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家族経営や集落営農組織が法人化し、まだ決算期を迎えていない場合であって経営内容が同一である場合、法人化前の経営の付加価値</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　額で算定します。</a:t>
            </a:r>
          </a:p>
          <a:p>
            <a:pPr lvl="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marL="144000" lvl="0" indent="-45720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収入総額には、原則として補助金収入を含みますが、</a:t>
            </a:r>
            <a:r>
              <a:rPr kumimoji="1" lang="ja-JP" altLang="en-US" sz="1200" u="sng" dirty="0">
                <a:latin typeface="メイリオ" panose="020B0604030504040204" pitchFamily="50" charset="-128"/>
                <a:ea typeface="メイリオ" panose="020B0604030504040204" pitchFamily="50" charset="-128"/>
              </a:rPr>
              <a:t>就農準備資金・経営開始資金</a:t>
            </a:r>
            <a:r>
              <a:rPr kumimoji="1" lang="ja-JP" altLang="en-US" sz="1200" u="sng" strike="sngStrike" dirty="0">
                <a:latin typeface="メイリオ" panose="020B0604030504040204" pitchFamily="50" charset="-128"/>
                <a:ea typeface="メイリオ" panose="020B0604030504040204" pitchFamily="50" charset="-128"/>
              </a:rPr>
              <a:t>等</a:t>
            </a:r>
            <a:r>
              <a:rPr kumimoji="1" lang="ja-JP" altLang="en-US" sz="1200" u="sng" dirty="0">
                <a:latin typeface="メイリオ" panose="020B0604030504040204" pitchFamily="50" charset="-128"/>
                <a:ea typeface="メイリオ" panose="020B0604030504040204" pitchFamily="50" charset="-128"/>
              </a:rPr>
              <a:t>は含めません</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。なお、補助金を収入に含めた場合に適切な目標設定や評価が困難になると事業実施主体が判断する場合は、除外することができます。</a:t>
            </a:r>
            <a:endParaRPr kumimoji="1" lang="ja-JP" altLang="en-US" sz="1200" dirty="0">
              <a:latin typeface="メイリオ" panose="020B0604030504040204" pitchFamily="50" charset="-128"/>
              <a:ea typeface="メイリオ" panose="020B0604030504040204" pitchFamily="50" charset="-128"/>
            </a:endParaRPr>
          </a:p>
        </p:txBody>
      </p:sp>
      <p:cxnSp>
        <p:nvCxnSpPr>
          <p:cNvPr id="1289" name="直線コネクタ 52"/>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90" name="四角形: 角を丸くする 57"/>
          <p:cNvSpPr/>
          <p:nvPr/>
        </p:nvSpPr>
        <p:spPr>
          <a:xfrm>
            <a:off x="9527765" y="6481312"/>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メイリオ" panose="020B0604030504040204" pitchFamily="50" charset="-128"/>
                <a:ea typeface="メイリオ" panose="020B0604030504040204" pitchFamily="50" charset="-128"/>
              </a:rPr>
              <a:t>10</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291" name="正方形/長方形 1"/>
          <p:cNvSpPr/>
          <p:nvPr/>
        </p:nvSpPr>
        <p:spPr>
          <a:xfrm>
            <a:off x="111980" y="4162313"/>
            <a:ext cx="9775783" cy="2500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indent="-158400">
              <a:defRPr/>
            </a:pPr>
            <a:r>
              <a:rPr kumimoji="1" lang="ja-JP" altLang="en-US" sz="1400" dirty="0">
                <a:solidFill>
                  <a:sysClr val="windowText" lastClr="000000"/>
                </a:solidFill>
                <a:latin typeface="メイリオ" panose="020B0604030504040204" pitchFamily="50" charset="-128"/>
                <a:ea typeface="メイリオ" panose="020B0604030504040204" pitchFamily="50" charset="-128"/>
              </a:rPr>
              <a:t>＜付加価値額の現状値について＞</a:t>
            </a:r>
            <a:endParaRPr kumimoji="1" lang="en-US" altLang="ja-JP" sz="1400" dirty="0">
              <a:solidFill>
                <a:sysClr val="windowText" lastClr="000000"/>
              </a:solidFill>
              <a:latin typeface="メイリオ" panose="020B0604030504040204" pitchFamily="50" charset="-128"/>
              <a:ea typeface="メイリオ" panose="020B0604030504040204" pitchFamily="50" charset="-128"/>
            </a:endParaRPr>
          </a:p>
          <a:p>
            <a:pPr lvl="0" indent="-15840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lvl="0" indent="-15840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〇　現状の付加価値額は、</a:t>
            </a:r>
            <a:r>
              <a:rPr kumimoji="1" lang="ja-JP" altLang="en-US" sz="1200" dirty="0">
                <a:solidFill>
                  <a:schemeClr val="tx1"/>
                </a:solidFill>
                <a:latin typeface="メイリオ" panose="020B0604030504040204" pitchFamily="50" charset="-128"/>
                <a:ea typeface="メイリオ" panose="020B0604030504040204" pitchFamily="50" charset="-128"/>
              </a:rPr>
              <a:t>令和５年度データで算出</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しますが</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、令和５年度データがない場合は、令和４年度データを使うこととなります。その</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場合、目標年度までが４年間となることから、例えば目標年度の付加価値額の拡大率は、以下で算出します。</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endParaRPr lang="en-US" altLang="ja-JP" sz="7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拡大率の補正値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目標年度の付加価値額</a:t>
            </a:r>
            <a:r>
              <a:rPr lang="en-US"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令和４年度</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の付加価値額</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令和４年度</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の付加価値</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額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en-US"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100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en-US" altLang="ja-JP" sz="1200" u="sng" spc="-81" dirty="0">
                <a:solidFill>
                  <a:schemeClr val="tx1"/>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en-US" sz="1200" u="sng" spc="-81" dirty="0">
                <a:solidFill>
                  <a:schemeClr val="tx1"/>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３</a:t>
            </a:r>
            <a:r>
              <a:rPr lang="en-US" altLang="ja-JP" sz="1200" u="sng" spc="-81" dirty="0">
                <a:solidFill>
                  <a:schemeClr val="tx1"/>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chemeClr val="tx1"/>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４</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lvl="0" indent="-158400">
              <a:defRPr/>
            </a:pPr>
            <a:endParaRPr kumimoji="1" lang="en-US" altLang="ja-JP" sz="800" dirty="0">
              <a:solidFill>
                <a:sysClr val="windowText" lastClr="000000"/>
              </a:solidFill>
              <a:latin typeface="メイリオ" panose="020B0604030504040204" pitchFamily="50" charset="-128"/>
              <a:ea typeface="メイリオ" panose="020B0604030504040204" pitchFamily="50" charset="-128"/>
            </a:endParaRPr>
          </a:p>
          <a:p>
            <a:pPr indent="-158400">
              <a:defRPr/>
            </a:pPr>
            <a:r>
              <a:rPr kumimoji="1" lang="ja-JP" altLang="en-US" sz="1200" spc="-81" dirty="0">
                <a:solidFill>
                  <a:sysClr val="windowText" lastClr="000000"/>
                </a:solidFill>
                <a:latin typeface="メイリオ" panose="020B0604030504040204" pitchFamily="50" charset="-128"/>
                <a:ea typeface="メイリオ" panose="020B0604030504040204" pitchFamily="50" charset="-128"/>
                <a:cs typeface="ＭＳ ゴシック" panose="020B0609070205080204" pitchFamily="49" charset="-128"/>
              </a:rPr>
              <a:t>〇　</a:t>
            </a:r>
            <a:r>
              <a:rPr kumimoji="1" lang="ja-JP" altLang="en-US" sz="1200" u="sng" spc="-81" dirty="0">
                <a:solidFill>
                  <a:sysClr val="windowText" lastClr="000000"/>
                </a:solidFill>
                <a:latin typeface="メイリオ" panose="020B0604030504040204" pitchFamily="50" charset="-128"/>
                <a:ea typeface="メイリオ" panose="020B0604030504040204" pitchFamily="50" charset="-128"/>
                <a:cs typeface="ＭＳ ゴシック" panose="020B0609070205080204" pitchFamily="49" charset="-128"/>
              </a:rPr>
              <a:t>現状の付加価値額</a:t>
            </a:r>
            <a:r>
              <a:rPr kumimoji="1" lang="ja-JP" altLang="en-US" sz="1200" spc="-81" dirty="0">
                <a:solidFill>
                  <a:sysClr val="windowText" lastClr="000000"/>
                </a:solidFill>
                <a:latin typeface="メイリオ" panose="020B0604030504040204" pitchFamily="50" charset="-128"/>
                <a:ea typeface="メイリオ" panose="020B0604030504040204" pitchFamily="50" charset="-128"/>
                <a:cs typeface="ＭＳ ゴシック" panose="020B0609070205080204" pitchFamily="49" charset="-128"/>
              </a:rPr>
              <a:t>が、</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収量変動や新型コロナウイルス感染症の影響、自然災害等による影響で</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大幅に（２割以上）変動</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していると認められる場</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合は、補正（農産物価格・収量を標準値に置き換える等）します。</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endParaRPr lang="en-US" altLang="ja-JP" sz="8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〇</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令和６年の自然災害による被害（被災証明書により被害が証明できるものに限る。）により、当該被害の額が反映される会計年度の付加価値額</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が、令和５年度データに基づく現状の付加価値額より大幅に減少すると認められる場合は、減収額等を証する資料等に基づき、減少額の２割を限</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度に令和５年度データに基づく現状の付加価値額から減じた額とすることができます。</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41917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pic>
        <p:nvPicPr>
          <p:cNvPr id="1297" name="Picture 3"/>
          <p:cNvPicPr>
            <a:picLocks noChangeAspect="1" noChangeArrowheads="1"/>
          </p:cNvPicPr>
          <p:nvPr/>
        </p:nvPicPr>
        <p:blipFill>
          <a:blip r:embed="rId1"/>
          <a:stretch>
            <a:fillRect/>
          </a:stretch>
        </p:blipFill>
        <p:spPr>
          <a:xfrm>
            <a:off x="329640" y="880696"/>
            <a:ext cx="6480000" cy="4005985"/>
          </a:xfrm>
          <a:prstGeom prst="rect">
            <a:avLst/>
          </a:prstGeom>
          <a:noFill/>
          <a:ln>
            <a:noFill/>
          </a:ln>
          <a:effectLst/>
        </p:spPr>
      </p:pic>
      <p:cxnSp>
        <p:nvCxnSpPr>
          <p:cNvPr id="1298" name="直線コネクタ 20"/>
          <p:cNvCxnSpPr>
            <a:cxnSpLocks/>
          </p:cNvCxnSpPr>
          <p:nvPr/>
        </p:nvCxnSpPr>
        <p:spPr>
          <a:xfrm>
            <a:off x="2519553" y="2566887"/>
            <a:ext cx="4603493" cy="0"/>
          </a:xfrm>
          <a:prstGeom prst="line">
            <a:avLst/>
          </a:prstGeom>
          <a:ln w="25400">
            <a:solidFill>
              <a:srgbClr val="008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299" name="グループ化 2"/>
          <p:cNvGrpSpPr/>
          <p:nvPr/>
        </p:nvGrpSpPr>
        <p:grpSpPr>
          <a:xfrm>
            <a:off x="4717255" y="2946400"/>
            <a:ext cx="2414481" cy="1713255"/>
            <a:chOff x="4613342" y="2932274"/>
            <a:chExt cx="2376000" cy="3869670"/>
          </a:xfrm>
        </p:grpSpPr>
        <p:cxnSp>
          <p:nvCxnSpPr>
            <p:cNvPr id="1300" name="直線コネクタ 21"/>
            <p:cNvCxnSpPr>
              <a:cxnSpLocks/>
            </p:cNvCxnSpPr>
            <p:nvPr/>
          </p:nvCxnSpPr>
          <p:spPr>
            <a:xfrm>
              <a:off x="4613342" y="6774047"/>
              <a:ext cx="2180608" cy="0"/>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301" name="直線コネクタ 22"/>
            <p:cNvCxnSpPr>
              <a:cxnSpLocks/>
            </p:cNvCxnSpPr>
            <p:nvPr/>
          </p:nvCxnSpPr>
          <p:spPr>
            <a:xfrm flipV="1">
              <a:off x="6798064" y="2932274"/>
              <a:ext cx="0" cy="3869670"/>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302" name="直線コネクタ 23"/>
            <p:cNvCxnSpPr>
              <a:cxnSpLocks/>
            </p:cNvCxnSpPr>
            <p:nvPr/>
          </p:nvCxnSpPr>
          <p:spPr>
            <a:xfrm>
              <a:off x="6793950" y="2957623"/>
              <a:ext cx="195392" cy="0"/>
            </a:xfrm>
            <a:prstGeom prst="line">
              <a:avLst/>
            </a:prstGeom>
            <a:ln w="25400">
              <a:solidFill>
                <a:srgbClr val="0033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aphicFrame>
        <p:nvGraphicFramePr>
          <p:cNvPr id="1303" name="表 7"/>
          <p:cNvGraphicFramePr>
            <a:graphicFrameLocks noGrp="1"/>
          </p:cNvGraphicFramePr>
          <p:nvPr>
            <p:extLst>
              <p:ext uri="{D42A27DB-BD31-4B8C-83A1-F6EECF244321}">
                <p14:modId xmlns:p14="http://schemas.microsoft.com/office/powerpoint/2010/main" val="961907129"/>
              </p:ext>
            </p:extLst>
          </p:nvPr>
        </p:nvGraphicFramePr>
        <p:xfrm>
          <a:off x="7123046" y="2371018"/>
          <a:ext cx="2520000" cy="1090791"/>
        </p:xfrm>
        <a:graphic>
          <a:graphicData uri="http://schemas.openxmlformats.org/drawingml/2006/table">
            <a:tbl>
              <a:tblPr/>
              <a:tblGrid>
                <a:gridCol w="468784">
                  <a:extLst>
                    <a:ext uri="{9D8B030D-6E8A-4147-A177-3AD203B41FA5}"/>
                  </a:extLst>
                </a:gridCol>
                <a:gridCol w="936104">
                  <a:extLst>
                    <a:ext uri="{9D8B030D-6E8A-4147-A177-3AD203B41FA5}"/>
                  </a:extLst>
                </a:gridCol>
                <a:gridCol w="1115112">
                  <a:extLst>
                    <a:ext uri="{9D8B030D-6E8A-4147-A177-3AD203B41FA5}"/>
                  </a:extLst>
                </a:gridCol>
              </a:tblGrid>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収入総額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26,803,000</a:t>
                      </a:r>
                      <a:r>
                        <a:rPr lang="ja-JP" altLang="en-US" sz="1200" b="0" i="0" u="none" strike="noStrike" dirty="0">
                          <a:effectLst/>
                          <a:latin typeface="Meiryo UI" panose="020B0604030504040204" pitchFamily="50" charset="-128"/>
                          <a:ea typeface="Meiryo UI" panose="020B0604030504040204" pitchFamily="50" charset="-128"/>
                        </a:rPr>
                        <a:t>円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extLst>
              </a:tr>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費用総額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16,824,000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extLst>
                  <a:ext uri="{0D108BD9-81ED-4DB2-BD59-A6C34878D82A}"/>
                </a:extLst>
              </a:tr>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人件費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365,000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extLst>
                  <a:ext uri="{0D108BD9-81ED-4DB2-BD59-A6C34878D82A}"/>
                </a:extLst>
              </a:tr>
            </a:tbl>
          </a:graphicData>
        </a:graphic>
      </p:graphicFrame>
      <p:sp>
        <p:nvSpPr>
          <p:cNvPr id="1304" name="下矢印 36"/>
          <p:cNvSpPr/>
          <p:nvPr/>
        </p:nvSpPr>
        <p:spPr>
          <a:xfrm>
            <a:off x="7879862" y="4147169"/>
            <a:ext cx="1069196" cy="379963"/>
          </a:xfrm>
          <a:prstGeom prst="downArrow">
            <a:avLst/>
          </a:prstGeom>
          <a:gradFill>
            <a:gsLst>
              <a:gs pos="100000">
                <a:schemeClr val="accent1">
                  <a:satMod val="110000"/>
                </a:schemeClr>
              </a:gs>
              <a:gs pos="100000">
                <a:schemeClr val="accent1">
                  <a:lumMod val="99000"/>
                  <a:satMod val="120000"/>
                  <a:shade val="78000"/>
                </a:schemeClr>
              </a:gs>
            </a:gsLst>
            <a:lin ang="5400000" scaled="0"/>
            <a:tileRect/>
          </a:gradFill>
          <a:effectLst/>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sp>
        <p:nvSpPr>
          <p:cNvPr id="1305" name="テキスト ボックス 17"/>
          <p:cNvSpPr txBox="1"/>
          <p:nvPr/>
        </p:nvSpPr>
        <p:spPr>
          <a:xfrm>
            <a:off x="7147063" y="5028880"/>
            <a:ext cx="2683917" cy="1154162"/>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  A - B + C  </a:t>
            </a:r>
          </a:p>
          <a:p>
            <a:pPr>
              <a:spcBef>
                <a:spcPts val="600"/>
              </a:spcBef>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26,803,000</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- 16,824,000</a:t>
            </a:r>
          </a:p>
          <a:p>
            <a:pPr>
              <a:spcBef>
                <a:spcPts val="600"/>
              </a:spcBef>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365,000</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a:spcBef>
                <a:spcPts val="600"/>
              </a:spcBef>
            </a:pPr>
            <a:r>
              <a:rPr lang="en-US" altLang="ja-JP" sz="1200" dirty="0">
                <a:latin typeface="メイリオ" panose="020B0604030504040204" pitchFamily="50" charset="-128"/>
                <a:ea typeface="メイリオ" panose="020B0604030504040204" pitchFamily="50" charset="-128"/>
              </a:rPr>
              <a:t>   = </a:t>
            </a:r>
            <a:r>
              <a:rPr lang="en-US" altLang="ja-JP" sz="1600" b="1" u="sng" dirty="0">
                <a:latin typeface="メイリオ" panose="020B0604030504040204" pitchFamily="50" charset="-128"/>
                <a:ea typeface="メイリオ" panose="020B0604030504040204" pitchFamily="50" charset="-128"/>
              </a:rPr>
              <a:t>10,344,000 </a:t>
            </a:r>
            <a:r>
              <a:rPr lang="ja-JP" altLang="en-US" sz="1600" b="1" u="sng" dirty="0">
                <a:latin typeface="メイリオ" panose="020B0604030504040204" pitchFamily="50" charset="-128"/>
                <a:ea typeface="メイリオ" panose="020B0604030504040204" pitchFamily="50" charset="-128"/>
              </a:rPr>
              <a:t>円</a:t>
            </a:r>
          </a:p>
        </p:txBody>
      </p:sp>
      <p:sp>
        <p:nvSpPr>
          <p:cNvPr id="1306" name="角丸四角形 39"/>
          <p:cNvSpPr/>
          <p:nvPr/>
        </p:nvSpPr>
        <p:spPr>
          <a:xfrm>
            <a:off x="7131737" y="4795392"/>
            <a:ext cx="2556000" cy="1422528"/>
          </a:xfrm>
          <a:prstGeom prst="roundRect">
            <a:avLst>
              <a:gd name="adj" fmla="val 4013"/>
            </a:avLst>
          </a:prstGeom>
          <a:noFill/>
          <a:ln w="28575">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vert="eaVert" lIns="68415" tIns="34208" rIns="68415" bIns="34208" anchor="ctr"/>
          <a:lstStyle/>
          <a:p>
            <a:pPr algn="ctr" defTabSz="957816">
              <a:defRPr/>
            </a:pPr>
            <a:endParaRPr lang="ja-JP" altLang="en-US" dirty="0">
              <a:solidFill>
                <a:srgbClr val="FF0000"/>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sp>
        <p:nvSpPr>
          <p:cNvPr id="1307" name="角丸四角形 40"/>
          <p:cNvSpPr/>
          <p:nvPr/>
        </p:nvSpPr>
        <p:spPr>
          <a:xfrm>
            <a:off x="7725737" y="4647308"/>
            <a:ext cx="1368000" cy="292100"/>
          </a:xfrm>
          <a:prstGeom prst="roundRect">
            <a:avLst>
              <a:gd name="adj" fmla="val 0"/>
            </a:avLst>
          </a:prstGeom>
          <a:solidFill>
            <a:srgbClr val="00B050"/>
          </a:solidFill>
          <a:ln>
            <a:solidFill>
              <a:srgbClr val="00B050"/>
            </a:solidFill>
          </a:ln>
        </p:spPr>
        <p:style>
          <a:lnRef idx="2">
            <a:schemeClr val="dk1"/>
          </a:lnRef>
          <a:fillRef idx="1">
            <a:schemeClr val="lt1"/>
          </a:fillRef>
          <a:effectRef idx="0">
            <a:schemeClr val="dk1"/>
          </a:effectRef>
          <a:fontRef idx="minor">
            <a:schemeClr val="dk1"/>
          </a:fontRef>
        </p:style>
        <p:txBody>
          <a:bodyPr lIns="95782" tIns="47891" rIns="95782" bIns="47891" anchor="ctr"/>
          <a:lstStyle/>
          <a:p>
            <a:pPr algn="ctr" defTabSz="957816">
              <a:defRPr/>
            </a:pPr>
            <a:r>
              <a:rPr lang="ja-JP" altLang="en-US" sz="1400" b="1" dirty="0">
                <a:solidFill>
                  <a:schemeClr val="bg1"/>
                </a:solidFill>
                <a:latin typeface="メイリオ" panose="020B0604030504040204" pitchFamily="50" charset="-128"/>
                <a:ea typeface="メイリオ" panose="020B0604030504040204" pitchFamily="50" charset="-128"/>
              </a:rPr>
              <a:t>付加価値額</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grpSp>
        <p:nvGrpSpPr>
          <p:cNvPr id="1308" name="グループ化 3"/>
          <p:cNvGrpSpPr/>
          <p:nvPr/>
        </p:nvGrpSpPr>
        <p:grpSpPr>
          <a:xfrm flipV="1">
            <a:off x="4717256" y="2109415"/>
            <a:ext cx="2405790" cy="1182897"/>
            <a:chOff x="4637334" y="3386738"/>
            <a:chExt cx="2490415" cy="437330"/>
          </a:xfrm>
        </p:grpSpPr>
        <p:cxnSp>
          <p:nvCxnSpPr>
            <p:cNvPr id="1309" name="直線コネクタ 28"/>
            <p:cNvCxnSpPr>
              <a:cxnSpLocks/>
            </p:cNvCxnSpPr>
            <p:nvPr/>
          </p:nvCxnSpPr>
          <p:spPr>
            <a:xfrm flipV="1">
              <a:off x="6832540" y="3389672"/>
              <a:ext cx="295209" cy="0"/>
            </a:xfrm>
            <a:prstGeom prst="line">
              <a:avLst/>
            </a:prstGeom>
            <a:ln w="25400">
              <a:solidFill>
                <a:srgbClr val="FF996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10" name="直線コネクタ 25"/>
            <p:cNvCxnSpPr>
              <a:cxnSpLocks/>
            </p:cNvCxnSpPr>
            <p:nvPr/>
          </p:nvCxnSpPr>
          <p:spPr>
            <a:xfrm flipV="1">
              <a:off x="6832540" y="3386738"/>
              <a:ext cx="0" cy="43733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311" name="直線コネクタ 27"/>
            <p:cNvCxnSpPr>
              <a:cxnSpLocks/>
            </p:cNvCxnSpPr>
            <p:nvPr/>
          </p:nvCxnSpPr>
          <p:spPr>
            <a:xfrm flipV="1">
              <a:off x="4637334" y="3821720"/>
              <a:ext cx="2195206"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grpSp>
      <p:sp>
        <p:nvSpPr>
          <p:cNvPr id="1312" name="テキスト ボックス 32"/>
          <p:cNvSpPr txBox="1"/>
          <p:nvPr/>
        </p:nvSpPr>
        <p:spPr>
          <a:xfrm>
            <a:off x="7000076" y="3590166"/>
            <a:ext cx="2956258" cy="461665"/>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収入総額に雑収入のうち</a:t>
            </a:r>
            <a:r>
              <a:rPr kumimoji="1" lang="ja-JP" altLang="en-US" sz="1200" u="sng" dirty="0">
                <a:latin typeface="メイリオ" panose="020B0604030504040204" pitchFamily="50" charset="-128"/>
                <a:ea typeface="メイリオ" panose="020B0604030504040204" pitchFamily="50" charset="-128"/>
              </a:rPr>
              <a:t>農業外収</a:t>
            </a:r>
            <a:endParaRPr kumimoji="1" lang="en-US" altLang="ja-JP" sz="1200" u="sng"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入は含めない</a:t>
            </a:r>
            <a:r>
              <a:rPr kumimoji="1" lang="ja-JP" altLang="en-US" sz="1200" dirty="0">
                <a:latin typeface="メイリオ" panose="020B0604030504040204" pitchFamily="50" charset="-128"/>
                <a:ea typeface="メイリオ" panose="020B0604030504040204" pitchFamily="50" charset="-128"/>
              </a:rPr>
              <a:t>（補助金収入は含む。）。</a:t>
            </a:r>
            <a:endParaRPr kumimoji="1" lang="en-US" altLang="ja-JP" sz="1200" dirty="0">
              <a:latin typeface="メイリオ" panose="020B0604030504040204" pitchFamily="50" charset="-128"/>
              <a:ea typeface="メイリオ" panose="020B0604030504040204" pitchFamily="50" charset="-128"/>
            </a:endParaRPr>
          </a:p>
        </p:txBody>
      </p:sp>
      <p:sp>
        <p:nvSpPr>
          <p:cNvPr id="1313" name="テキスト ボックス 30"/>
          <p:cNvSpPr txBox="1"/>
          <p:nvPr/>
        </p:nvSpPr>
        <p:spPr>
          <a:xfrm>
            <a:off x="1250504" y="217249"/>
            <a:ext cx="7410520" cy="334313"/>
          </a:xfrm>
          <a:prstGeom prst="rect">
            <a:avLst/>
          </a:prstGeom>
          <a:solidFill>
            <a:schemeClr val="accent5">
              <a:lumMod val="40000"/>
              <a:lumOff val="60000"/>
            </a:schemeClr>
          </a:solidFill>
          <a:ln>
            <a:solidFill>
              <a:schemeClr val="tx1"/>
            </a:solidFill>
          </a:ln>
        </p:spPr>
        <p:txBody>
          <a:bodyPr wrap="square" tIns="72000">
            <a:spAutoFit/>
          </a:bodyPr>
          <a:lstStyle/>
          <a:p>
            <a:pPr algn="ctr">
              <a:defRPr/>
            </a:pPr>
            <a:r>
              <a:rPr lang="ja-JP" altLang="en-US" sz="1400" dirty="0">
                <a:latin typeface="メイリオ" panose="020B0604030504040204" pitchFamily="50" charset="-128"/>
                <a:ea typeface="メイリオ" panose="020B0604030504040204" pitchFamily="50" charset="-128"/>
              </a:rPr>
              <a:t>青色申告決算書（損益計算書）からの付加価値額の算出方法（例）</a:t>
            </a:r>
            <a:r>
              <a:rPr lang="ja-JP" altLang="en-US" sz="1400" dirty="0">
                <a:solidFill>
                  <a:schemeClr val="tx1"/>
                </a:solidFill>
                <a:latin typeface="メイリオ" panose="020B0604030504040204" pitchFamily="50" charset="-128"/>
                <a:ea typeface="メイリオ" panose="020B0604030504040204" pitchFamily="50" charset="-128"/>
              </a:rPr>
              <a:t>（個人の場合）</a:t>
            </a:r>
            <a:endParaRPr lang="ja-JP" altLang="en-US" sz="1400" dirty="0">
              <a:latin typeface="メイリオ" panose="020B0604030504040204" pitchFamily="50" charset="-128"/>
              <a:ea typeface="メイリオ" panose="020B0604030504040204" pitchFamily="50" charset="-128"/>
            </a:endParaRPr>
          </a:p>
        </p:txBody>
      </p:sp>
      <p:sp>
        <p:nvSpPr>
          <p:cNvPr id="1314" name="四角形: 角を丸くする 31"/>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メイリオ" panose="020B0604030504040204" pitchFamily="50" charset="-128"/>
                <a:ea typeface="メイリオ" panose="020B0604030504040204" pitchFamily="50" charset="-128"/>
              </a:rPr>
              <a:t>11</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1315" name="正方形/長方形 43"/>
          <p:cNvSpPr/>
          <p:nvPr/>
        </p:nvSpPr>
        <p:spPr>
          <a:xfrm>
            <a:off x="352487" y="5082550"/>
            <a:ext cx="6580692" cy="461665"/>
          </a:xfrm>
          <a:prstGeom prst="rect">
            <a:avLst/>
          </a:prstGeom>
          <a:noFill/>
        </p:spPr>
        <p:txBody>
          <a:bodyPr wrap="square">
            <a:spAutoFit/>
          </a:bodyPr>
          <a:lstStyle/>
          <a:p>
            <a:pPr>
              <a:tabLst>
                <a:tab pos="173038" algn="l"/>
              </a:tabLst>
              <a:defRPr/>
            </a:pPr>
            <a:r>
              <a:rPr lang="en-US" altLang="ja-JP" sz="1200" dirty="0">
                <a:solidFill>
                  <a:prstClr val="black"/>
                </a:solidFill>
                <a:latin typeface="メイリオ" panose="020B0604030504040204" pitchFamily="50" charset="-128"/>
                <a:ea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rPr>
              <a:t>　青色申告をしていない場合は、帳簿や伝票等を用いて、青色申告決算書に該当する科目</a:t>
            </a:r>
            <a:endParaRPr lang="en-US" altLang="ja-JP" sz="1200" dirty="0">
              <a:solidFill>
                <a:prstClr val="black"/>
              </a:solidFill>
              <a:latin typeface="メイリオ" panose="020B0604030504040204" pitchFamily="50" charset="-128"/>
              <a:ea typeface="メイリオ" panose="020B0604030504040204" pitchFamily="50" charset="-128"/>
            </a:endParaRPr>
          </a:p>
          <a:p>
            <a:pPr>
              <a:tabLst>
                <a:tab pos="173038" algn="l"/>
              </a:tabLst>
              <a:defRPr/>
            </a:pPr>
            <a:r>
              <a:rPr lang="ja-JP" altLang="en-US" sz="1200" dirty="0">
                <a:solidFill>
                  <a:prstClr val="black"/>
                </a:solidFill>
                <a:latin typeface="メイリオ" panose="020B0604030504040204" pitchFamily="50" charset="-128"/>
                <a:ea typeface="メイリオ" panose="020B0604030504040204" pitchFamily="50" charset="-128"/>
              </a:rPr>
              <a:t>　の金額を求め、算出する。</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42015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pic>
        <p:nvPicPr>
          <p:cNvPr id="1321" name="図 6"/>
          <p:cNvPicPr>
            <a:picLocks noChangeAspect="1"/>
          </p:cNvPicPr>
          <p:nvPr/>
        </p:nvPicPr>
        <p:blipFill>
          <a:blip r:embed="rId1"/>
          <a:stretch>
            <a:fillRect/>
          </a:stretch>
        </p:blipFill>
        <p:spPr>
          <a:xfrm>
            <a:off x="335856" y="725663"/>
            <a:ext cx="6480000" cy="5989115"/>
          </a:xfrm>
          <a:prstGeom prst="rect">
            <a:avLst/>
          </a:prstGeom>
        </p:spPr>
      </p:pic>
      <p:cxnSp>
        <p:nvCxnSpPr>
          <p:cNvPr id="1322" name="直線コネクタ 23"/>
          <p:cNvCxnSpPr>
            <a:cxnSpLocks/>
          </p:cNvCxnSpPr>
          <p:nvPr/>
        </p:nvCxnSpPr>
        <p:spPr>
          <a:xfrm>
            <a:off x="7011628" y="2441201"/>
            <a:ext cx="173126" cy="0"/>
          </a:xfrm>
          <a:prstGeom prst="line">
            <a:avLst/>
          </a:prstGeom>
          <a:ln w="2540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23" name="直線コネクタ 28"/>
          <p:cNvCxnSpPr>
            <a:cxnSpLocks/>
          </p:cNvCxnSpPr>
          <p:nvPr/>
        </p:nvCxnSpPr>
        <p:spPr>
          <a:xfrm>
            <a:off x="6926895" y="2827340"/>
            <a:ext cx="257540" cy="0"/>
          </a:xfrm>
          <a:prstGeom prst="straightConnector1">
            <a:avLst/>
          </a:prstGeom>
          <a:ln w="25400">
            <a:solidFill>
              <a:srgbClr val="FF996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324" name="テキスト ボックス 17"/>
          <p:cNvSpPr txBox="1"/>
          <p:nvPr/>
        </p:nvSpPr>
        <p:spPr>
          <a:xfrm>
            <a:off x="7184435" y="5021020"/>
            <a:ext cx="2595701" cy="1154162"/>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 A - B + C  </a:t>
            </a:r>
          </a:p>
          <a:p>
            <a:pPr>
              <a:spcBef>
                <a:spcPts val="600"/>
              </a:spcBef>
            </a:pP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117,945,000</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111,889,000</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a:spcBef>
                <a:spcPts val="600"/>
              </a:spcBef>
            </a:pPr>
            <a:r>
              <a:rPr lang="ja-JP" altLang="en-US" sz="1200" dirty="0">
                <a:latin typeface="メイリオ" panose="020B0604030504040204" pitchFamily="50" charset="-128"/>
                <a:ea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rPr>
              <a:t>22,702,600</a:t>
            </a:r>
          </a:p>
          <a:p>
            <a:pPr>
              <a:spcBef>
                <a:spcPts val="600"/>
              </a:spcBef>
            </a:pP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600" b="1" u="sng" dirty="0">
                <a:latin typeface="メイリオ" panose="020B0604030504040204" pitchFamily="50" charset="-128"/>
                <a:ea typeface="メイリオ" panose="020B0604030504040204" pitchFamily="50" charset="-128"/>
              </a:rPr>
              <a:t>28,758,600</a:t>
            </a:r>
            <a:r>
              <a:rPr lang="ja-JP" altLang="en-US" sz="1600" b="1" u="sng" dirty="0">
                <a:latin typeface="メイリオ" panose="020B0604030504040204" pitchFamily="50" charset="-128"/>
                <a:ea typeface="メイリオ" panose="020B0604030504040204" pitchFamily="50" charset="-128"/>
              </a:rPr>
              <a:t>円</a:t>
            </a:r>
          </a:p>
        </p:txBody>
      </p:sp>
      <p:sp>
        <p:nvSpPr>
          <p:cNvPr id="1325" name="角丸四角形 39"/>
          <p:cNvSpPr/>
          <p:nvPr/>
        </p:nvSpPr>
        <p:spPr>
          <a:xfrm>
            <a:off x="7134171" y="4804995"/>
            <a:ext cx="2624860" cy="1443403"/>
          </a:xfrm>
          <a:prstGeom prst="roundRect">
            <a:avLst>
              <a:gd name="adj" fmla="val 4013"/>
            </a:avLst>
          </a:prstGeom>
          <a:noFill/>
          <a:ln w="28575">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vert="eaVert" lIns="68415" tIns="34208" rIns="68415" bIns="34208" anchor="ctr"/>
          <a:lstStyle/>
          <a:p>
            <a:pPr algn="ctr" defTabSz="957816">
              <a:defRPr/>
            </a:pPr>
            <a:endParaRPr lang="ja-JP" altLang="en-US" dirty="0">
              <a:solidFill>
                <a:srgbClr val="FF0000"/>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sp>
        <p:nvSpPr>
          <p:cNvPr id="1326" name="角丸四角形 40"/>
          <p:cNvSpPr/>
          <p:nvPr/>
        </p:nvSpPr>
        <p:spPr>
          <a:xfrm>
            <a:off x="7717584" y="4664542"/>
            <a:ext cx="1368000" cy="292100"/>
          </a:xfrm>
          <a:prstGeom prst="roundRect">
            <a:avLst>
              <a:gd name="adj" fmla="val 0"/>
            </a:avLst>
          </a:prstGeom>
          <a:solidFill>
            <a:srgbClr val="00B050"/>
          </a:solidFill>
          <a:ln>
            <a:solidFill>
              <a:srgbClr val="00B050"/>
            </a:solidFill>
          </a:ln>
        </p:spPr>
        <p:style>
          <a:lnRef idx="2">
            <a:schemeClr val="dk1"/>
          </a:lnRef>
          <a:fillRef idx="1">
            <a:schemeClr val="lt1"/>
          </a:fillRef>
          <a:effectRef idx="0">
            <a:schemeClr val="dk1"/>
          </a:effectRef>
          <a:fontRef idx="minor">
            <a:schemeClr val="dk1"/>
          </a:fontRef>
        </p:style>
        <p:txBody>
          <a:bodyPr lIns="95782" tIns="47891" rIns="95782" bIns="47891" anchor="ctr"/>
          <a:lstStyle/>
          <a:p>
            <a:pPr algn="ctr" defTabSz="957816">
              <a:defRPr/>
            </a:pPr>
            <a:r>
              <a:rPr lang="ja-JP" altLang="en-US" sz="1400" b="1" dirty="0">
                <a:solidFill>
                  <a:schemeClr val="bg1"/>
                </a:solidFill>
                <a:latin typeface="メイリオ" panose="020B0604030504040204" pitchFamily="50" charset="-128"/>
                <a:ea typeface="メイリオ" panose="020B0604030504040204" pitchFamily="50" charset="-128"/>
              </a:rPr>
              <a:t>付加価値額</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327" name="右大かっこ 29"/>
          <p:cNvSpPr/>
          <p:nvPr/>
        </p:nvSpPr>
        <p:spPr>
          <a:xfrm>
            <a:off x="6143675" y="5191284"/>
            <a:ext cx="77709" cy="907750"/>
          </a:xfrm>
          <a:prstGeom prst="rightBracket">
            <a:avLst>
              <a:gd name="adj" fmla="val 126819"/>
            </a:avLst>
          </a:prstGeom>
          <a:ln w="25400">
            <a:solidFill>
              <a:srgbClr val="FF99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1328" name="直線コネクタ 35"/>
          <p:cNvCxnSpPr>
            <a:cxnSpLocks/>
          </p:cNvCxnSpPr>
          <p:nvPr/>
        </p:nvCxnSpPr>
        <p:spPr>
          <a:xfrm>
            <a:off x="6221384" y="5636749"/>
            <a:ext cx="708054"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329" name="直線コネクタ 143"/>
          <p:cNvCxnSpPr>
            <a:cxnSpLocks/>
          </p:cNvCxnSpPr>
          <p:nvPr/>
        </p:nvCxnSpPr>
        <p:spPr>
          <a:xfrm>
            <a:off x="3725693" y="4345755"/>
            <a:ext cx="3285935"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30" name="直線コネクタ 145"/>
          <p:cNvCxnSpPr>
            <a:cxnSpLocks/>
          </p:cNvCxnSpPr>
          <p:nvPr/>
        </p:nvCxnSpPr>
        <p:spPr>
          <a:xfrm flipV="1">
            <a:off x="7011628" y="2429296"/>
            <a:ext cx="0" cy="1916459"/>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sp>
        <p:nvSpPr>
          <p:cNvPr id="1331" name="右大かっこ 38"/>
          <p:cNvSpPr/>
          <p:nvPr/>
        </p:nvSpPr>
        <p:spPr>
          <a:xfrm>
            <a:off x="3601868" y="4031256"/>
            <a:ext cx="123825" cy="602653"/>
          </a:xfrm>
          <a:prstGeom prst="rightBracket">
            <a:avLst>
              <a:gd name="adj" fmla="val 0"/>
            </a:avLst>
          </a:prstGeom>
          <a:ln w="254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1332" name="直線コネクタ 49"/>
          <p:cNvCxnSpPr>
            <a:cxnSpLocks/>
          </p:cNvCxnSpPr>
          <p:nvPr/>
        </p:nvCxnSpPr>
        <p:spPr>
          <a:xfrm>
            <a:off x="6775016" y="3670422"/>
            <a:ext cx="151879"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333" name="直線コネクタ 113"/>
          <p:cNvCxnSpPr>
            <a:cxnSpLocks/>
          </p:cNvCxnSpPr>
          <p:nvPr/>
        </p:nvCxnSpPr>
        <p:spPr>
          <a:xfrm>
            <a:off x="6926895" y="2814637"/>
            <a:ext cx="0" cy="283845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sp>
        <p:nvSpPr>
          <p:cNvPr id="1334" name="テキスト ボックス 31"/>
          <p:cNvSpPr txBox="1"/>
          <p:nvPr/>
        </p:nvSpPr>
        <p:spPr>
          <a:xfrm>
            <a:off x="335854" y="5533542"/>
            <a:ext cx="3307646" cy="215444"/>
          </a:xfrm>
          <a:prstGeom prst="rect">
            <a:avLst/>
          </a:prstGeom>
          <a:solidFill>
            <a:srgbClr val="92D050"/>
          </a:solidFill>
        </p:spPr>
        <p:txBody>
          <a:bodyPr wrap="square" lIns="108000" rtlCol="0">
            <a:spAutoFit/>
          </a:bodyPr>
          <a:lstStyle/>
          <a:p>
            <a:r>
              <a:rPr kumimoji="1" lang="ja-JP" altLang="en-US" sz="800" dirty="0">
                <a:latin typeface="メイリオ" panose="020B0604030504040204" pitchFamily="50" charset="-128"/>
                <a:ea typeface="メイリオ" panose="020B0604030504040204" pitchFamily="50" charset="-128"/>
              </a:rPr>
              <a:t> 雑収入（うち補助金）　 </a:t>
            </a:r>
            <a:r>
              <a:rPr kumimoji="1" lang="en-US" altLang="ja-JP" sz="800" dirty="0">
                <a:latin typeface="メイリオ" panose="020B0604030504040204" pitchFamily="50" charset="-128"/>
                <a:ea typeface="メイリオ" panose="020B0604030504040204" pitchFamily="50" charset="-128"/>
              </a:rPr>
              <a:t>1,540,000(1,000,000)</a:t>
            </a:r>
            <a:endParaRPr kumimoji="1" lang="ja-JP" altLang="en-US" sz="800" dirty="0">
              <a:latin typeface="メイリオ" panose="020B0604030504040204" pitchFamily="50" charset="-128"/>
              <a:ea typeface="メイリオ" panose="020B0604030504040204" pitchFamily="50" charset="-128"/>
            </a:endParaRPr>
          </a:p>
        </p:txBody>
      </p:sp>
      <p:sp>
        <p:nvSpPr>
          <p:cNvPr id="1335" name="テキスト ボックス 32"/>
          <p:cNvSpPr txBox="1"/>
          <p:nvPr/>
        </p:nvSpPr>
        <p:spPr>
          <a:xfrm>
            <a:off x="335854" y="1955554"/>
            <a:ext cx="3307646" cy="215444"/>
          </a:xfrm>
          <a:prstGeom prst="rect">
            <a:avLst/>
          </a:prstGeom>
          <a:solidFill>
            <a:srgbClr val="92D050"/>
          </a:solid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　　　　売上高合計　　　　　　　　　　　　　　</a:t>
            </a:r>
            <a:r>
              <a:rPr kumimoji="1" lang="en-US" altLang="ja-JP" sz="800" dirty="0">
                <a:latin typeface="メイリオ" panose="020B0604030504040204" pitchFamily="50" charset="-128"/>
                <a:ea typeface="メイリオ" panose="020B0604030504040204" pitchFamily="50" charset="-128"/>
              </a:rPr>
              <a:t>116,945,000</a:t>
            </a:r>
            <a:endParaRPr kumimoji="1" lang="ja-JP" altLang="en-US" sz="800" dirty="0">
              <a:latin typeface="メイリオ" panose="020B0604030504040204" pitchFamily="50" charset="-128"/>
              <a:ea typeface="メイリオ" panose="020B0604030504040204" pitchFamily="50" charset="-128"/>
            </a:endParaRPr>
          </a:p>
        </p:txBody>
      </p:sp>
      <p:sp>
        <p:nvSpPr>
          <p:cNvPr id="1336" name="テキスト ボックス 30"/>
          <p:cNvSpPr txBox="1"/>
          <p:nvPr/>
        </p:nvSpPr>
        <p:spPr>
          <a:xfrm>
            <a:off x="182566" y="222703"/>
            <a:ext cx="9540868" cy="334313"/>
          </a:xfrm>
          <a:prstGeom prst="rect">
            <a:avLst/>
          </a:prstGeom>
          <a:solidFill>
            <a:schemeClr val="accent5">
              <a:lumMod val="40000"/>
              <a:lumOff val="60000"/>
            </a:schemeClr>
          </a:solidFill>
          <a:ln>
            <a:solidFill>
              <a:schemeClr val="tx1"/>
            </a:solidFill>
          </a:ln>
        </p:spPr>
        <p:txBody>
          <a:bodyPr wrap="square" tIns="72000">
            <a:spAutoFit/>
          </a:bodyPr>
          <a:lstStyle/>
          <a:p>
            <a:pPr algn="ctr">
              <a:defRPr/>
            </a:pPr>
            <a:r>
              <a:rPr lang="ja-JP" altLang="en-US" sz="1400" dirty="0">
                <a:latin typeface="メイリオ" panose="020B0604030504040204" pitchFamily="50" charset="-128"/>
                <a:ea typeface="メイリオ" panose="020B0604030504040204" pitchFamily="50" charset="-128"/>
              </a:rPr>
              <a:t>損益計算書・製造原価報告書・販売費及び一般管理費内訳書からの付加価値額の算出方法（例）</a:t>
            </a:r>
            <a:r>
              <a:rPr lang="ja-JP" altLang="en-US" sz="1400" dirty="0">
                <a:solidFill>
                  <a:schemeClr val="tx1"/>
                </a:solidFill>
                <a:latin typeface="メイリオ" panose="020B0604030504040204" pitchFamily="50" charset="-128"/>
                <a:ea typeface="メイリオ" panose="020B0604030504040204" pitchFamily="50" charset="-128"/>
              </a:rPr>
              <a:t> （法人の場合）</a:t>
            </a:r>
            <a:endParaRPr lang="ja-JP" altLang="en-US" sz="1400" dirty="0">
              <a:latin typeface="メイリオ" panose="020B0604030504040204" pitchFamily="50" charset="-128"/>
              <a:ea typeface="メイリオ" panose="020B0604030504040204" pitchFamily="50" charset="-128"/>
            </a:endParaRPr>
          </a:p>
        </p:txBody>
      </p:sp>
      <p:sp>
        <p:nvSpPr>
          <p:cNvPr id="1337" name="四角形: 角を丸くする 34"/>
          <p:cNvSpPr/>
          <p:nvPr/>
        </p:nvSpPr>
        <p:spPr>
          <a:xfrm>
            <a:off x="9524768" y="6479639"/>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メイリオ" panose="020B0604030504040204" pitchFamily="50" charset="-128"/>
                <a:ea typeface="メイリオ" panose="020B0604030504040204" pitchFamily="50" charset="-128"/>
              </a:rPr>
              <a:t>12</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338" name="テキスト ボックス 148"/>
          <p:cNvSpPr/>
          <p:nvPr/>
        </p:nvSpPr>
        <p:spPr>
          <a:xfrm>
            <a:off x="7077041" y="3105077"/>
            <a:ext cx="2852694" cy="969496"/>
          </a:xfrm>
          <a:prstGeom prst="wedgeRectCallout">
            <a:avLst>
              <a:gd name="adj1" fmla="val -21502"/>
              <a:gd name="adj2" fmla="val 50146"/>
            </a:avLst>
          </a:prstGeom>
          <a:noFill/>
          <a:ln w="19050">
            <a:noFill/>
            <a:prstDash val="sysDot"/>
          </a:ln>
        </p:spPr>
        <p:txBody>
          <a:bodyPr wrap="square" bIns="0"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収入総額には農業外収入は含めな</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い。ただし、</a:t>
            </a:r>
            <a:r>
              <a:rPr kumimoji="1" lang="ja-JP" altLang="en-US" sz="1200" u="sng" dirty="0">
                <a:latin typeface="メイリオ" panose="020B0604030504040204" pitchFamily="50" charset="-128"/>
                <a:ea typeface="メイリオ" panose="020B0604030504040204" pitchFamily="50" charset="-128"/>
              </a:rPr>
              <a:t>補助金収入は収入総額</a:t>
            </a:r>
            <a:endParaRPr kumimoji="1" lang="en-US" altLang="ja-JP" sz="1200" u="sng"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に含める</a:t>
            </a:r>
            <a:r>
              <a:rPr kumimoji="1" lang="ja-JP" altLang="en-US" sz="1200" dirty="0">
                <a:latin typeface="メイリオ" panose="020B0604030504040204" pitchFamily="50" charset="-128"/>
                <a:ea typeface="メイリオ" panose="020B0604030504040204" pitchFamily="50" charset="-128"/>
              </a:rPr>
              <a:t>ことから、営業外収益に補</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助金収入が計上されている場合は、</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収入総額に含める。</a:t>
            </a:r>
            <a:endParaRPr kumimoji="1" lang="en-US" altLang="ja-JP" sz="1200" dirty="0">
              <a:latin typeface="メイリオ" panose="020B0604030504040204" pitchFamily="50" charset="-128"/>
              <a:ea typeface="メイリオ" panose="020B0604030504040204" pitchFamily="50" charset="-128"/>
            </a:endParaRPr>
          </a:p>
        </p:txBody>
      </p:sp>
      <p:graphicFrame>
        <p:nvGraphicFramePr>
          <p:cNvPr id="1339" name="表 1"/>
          <p:cNvGraphicFramePr>
            <a:graphicFrameLocks noGrp="1"/>
          </p:cNvGraphicFramePr>
          <p:nvPr>
            <p:extLst>
              <p:ext uri="{D42A27DB-BD31-4B8C-83A1-F6EECF244321}">
                <p14:modId xmlns:p14="http://schemas.microsoft.com/office/powerpoint/2010/main" val="1622420049"/>
              </p:ext>
            </p:extLst>
          </p:nvPr>
        </p:nvGraphicFramePr>
        <p:xfrm>
          <a:off x="7191521" y="1864208"/>
          <a:ext cx="2597999" cy="1149225"/>
        </p:xfrm>
        <a:graphic>
          <a:graphicData uri="http://schemas.openxmlformats.org/drawingml/2006/table">
            <a:tbl>
              <a:tblPr/>
              <a:tblGrid>
                <a:gridCol w="483294">
                  <a:extLst>
                    <a:ext uri="{9D8B030D-6E8A-4147-A177-3AD203B41FA5}"/>
                  </a:extLst>
                </a:gridCol>
                <a:gridCol w="965078">
                  <a:extLst>
                    <a:ext uri="{9D8B030D-6E8A-4147-A177-3AD203B41FA5}"/>
                  </a:extLst>
                </a:gridCol>
                <a:gridCol w="1149627">
                  <a:extLst>
                    <a:ext uri="{9D8B030D-6E8A-4147-A177-3AD203B41FA5}"/>
                  </a:extLst>
                </a:gridCol>
              </a:tblGrid>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収入総額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117,945,000</a:t>
                      </a:r>
                      <a:r>
                        <a:rPr lang="ja-JP" altLang="en-US" sz="1200" b="0" i="0" u="none" strike="noStrike" dirty="0">
                          <a:effectLst/>
                          <a:latin typeface="Meiryo UI" panose="020B0604030504040204" pitchFamily="50" charset="-128"/>
                          <a:ea typeface="Meiryo UI" panose="020B0604030504040204" pitchFamily="50" charset="-128"/>
                        </a:rPr>
                        <a:t>円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extLst>
              </a:tr>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費用総額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111,889,000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extLst>
                  <a:ext uri="{0D108BD9-81ED-4DB2-BD59-A6C34878D82A}"/>
                </a:extLst>
              </a:tr>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人件費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22,702,600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extLst>
                  <a:ext uri="{0D108BD9-81ED-4DB2-BD59-A6C34878D82A}"/>
                </a:extLst>
              </a:tr>
            </a:tbl>
          </a:graphicData>
        </a:graphic>
      </p:graphicFrame>
      <p:cxnSp>
        <p:nvCxnSpPr>
          <p:cNvPr id="1340" name="直線コネクタ 20"/>
          <p:cNvCxnSpPr>
            <a:cxnSpLocks/>
          </p:cNvCxnSpPr>
          <p:nvPr/>
        </p:nvCxnSpPr>
        <p:spPr>
          <a:xfrm>
            <a:off x="3599054" y="5645944"/>
            <a:ext cx="194782" cy="0"/>
          </a:xfrm>
          <a:prstGeom prst="straightConnector1">
            <a:avLst/>
          </a:prstGeom>
          <a:ln w="25400">
            <a:solidFill>
              <a:srgbClr val="008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41" name="下矢印 36"/>
          <p:cNvSpPr/>
          <p:nvPr/>
        </p:nvSpPr>
        <p:spPr>
          <a:xfrm>
            <a:off x="7879862" y="4147169"/>
            <a:ext cx="1069196" cy="379963"/>
          </a:xfrm>
          <a:prstGeom prst="downArrow">
            <a:avLst/>
          </a:prstGeom>
          <a:gradFill>
            <a:gsLst>
              <a:gs pos="100000">
                <a:schemeClr val="accent1">
                  <a:satMod val="110000"/>
                </a:schemeClr>
              </a:gs>
              <a:gs pos="100000">
                <a:schemeClr val="accent1">
                  <a:lumMod val="99000"/>
                  <a:satMod val="120000"/>
                  <a:shade val="78000"/>
                </a:schemeClr>
              </a:gs>
            </a:gsLst>
            <a:lin ang="5400000" scaled="0"/>
            <a:tileRect/>
          </a:gradFill>
          <a:effectLst/>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cxnSp>
        <p:nvCxnSpPr>
          <p:cNvPr id="1342" name="直線コネクタ 20"/>
          <p:cNvCxnSpPr>
            <a:cxnSpLocks/>
          </p:cNvCxnSpPr>
          <p:nvPr/>
        </p:nvCxnSpPr>
        <p:spPr>
          <a:xfrm>
            <a:off x="3791455" y="2063276"/>
            <a:ext cx="0" cy="3594574"/>
          </a:xfrm>
          <a:prstGeom prst="straightConnector1">
            <a:avLst/>
          </a:prstGeom>
          <a:ln w="25400">
            <a:solidFill>
              <a:srgbClr val="008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43" name="直線コネクタ 20"/>
          <p:cNvCxnSpPr>
            <a:cxnSpLocks/>
          </p:cNvCxnSpPr>
          <p:nvPr/>
        </p:nvCxnSpPr>
        <p:spPr>
          <a:xfrm>
            <a:off x="3576638" y="2063276"/>
            <a:ext cx="3614883" cy="0"/>
          </a:xfrm>
          <a:prstGeom prst="straightConnector1">
            <a:avLst/>
          </a:prstGeom>
          <a:ln w="25400">
            <a:solidFill>
              <a:srgbClr val="008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2430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cxnSp>
        <p:nvCxnSpPr>
          <p:cNvPr id="1349"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50" name="正方形/長方形 31"/>
          <p:cNvSpPr/>
          <p:nvPr/>
        </p:nvSpPr>
        <p:spPr>
          <a:xfrm>
            <a:off x="2153130" y="-19549"/>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Ⅲ</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作物、品目、品種区分等の運用</a:t>
            </a:r>
          </a:p>
        </p:txBody>
      </p:sp>
      <p:cxnSp>
        <p:nvCxnSpPr>
          <p:cNvPr id="1351" name="直線コネクタ 52"/>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52" name="テキスト ボックス 56"/>
          <p:cNvSpPr txBox="1"/>
          <p:nvPr/>
        </p:nvSpPr>
        <p:spPr>
          <a:xfrm>
            <a:off x="0" y="584664"/>
            <a:ext cx="9906000" cy="2339102"/>
          </a:xfrm>
          <a:prstGeom prst="rect">
            <a:avLst/>
          </a:prstGeom>
          <a:noFill/>
        </p:spPr>
        <p:txBody>
          <a:bodyPr wrap="square" lIns="144000">
            <a:spAutoFit/>
          </a:bodyPr>
          <a:lstStyle/>
          <a:p>
            <a:r>
              <a:rPr lang="ja-JP" altLang="en-US" sz="1400" dirty="0">
                <a:latin typeface="メイリオ" panose="020B0604030504040204" pitchFamily="50" charset="-128"/>
                <a:ea typeface="メイリオ" panose="020B0604030504040204" pitchFamily="50" charset="-128"/>
              </a:rPr>
              <a:t>　本事業における配分基準表の「新品種の導入」 「経営の複合化」「品目転換」の適用に当たっては、下表を踏まえ、次によりご対応願います。</a:t>
            </a:r>
            <a:endParaRPr lang="en-US" altLang="ja-JP" sz="14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新品種の導入（配分基準表③）</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助成対象者にとって新しく、地域でありふれていない品種の導入</a:t>
            </a:r>
          </a:p>
          <a:p>
            <a:r>
              <a:rPr lang="ja-JP" altLang="en-US" sz="1200" dirty="0">
                <a:latin typeface="メイリオ" panose="020B0604030504040204" pitchFamily="50" charset="-128"/>
                <a:ea typeface="メイリオ" panose="020B0604030504040204" pitchFamily="50" charset="-128"/>
              </a:rPr>
              <a:t>　　　　　（例）コシヒカリ単作→コシヒカリ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だて正夢（宮城県新品種）、コシヒカリ単作→コシヒカリ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カリフローレ（カリフラワーの</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品種）　等</a:t>
            </a:r>
            <a:endParaRPr lang="en-US" altLang="ja-JP" sz="1200" dirty="0">
              <a:latin typeface="メイリオ" panose="020B0604030504040204" pitchFamily="50" charset="-128"/>
              <a:ea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経営の複合化（配分基準表④ア）</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区分欄の土地利用型作物、園芸作物、畜産を組み合わせた経営</a:t>
            </a:r>
          </a:p>
          <a:p>
            <a:r>
              <a:rPr lang="ja-JP" altLang="en-US" sz="1200" dirty="0">
                <a:latin typeface="メイリオ" panose="020B0604030504040204" pitchFamily="50" charset="-128"/>
                <a:ea typeface="メイリオ" panose="020B0604030504040204" pitchFamily="50" charset="-128"/>
              </a:rPr>
              <a:t>　　　　　（例）土地利用型作物→土地利用型作物</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園芸作物　等</a:t>
            </a:r>
            <a:endParaRPr lang="en-US" altLang="ja-JP" sz="1200" dirty="0">
              <a:latin typeface="メイリオ" panose="020B0604030504040204" pitchFamily="50" charset="-128"/>
              <a:ea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品目転換（配分基準表④イ）</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品目欄の間の転換</a:t>
            </a:r>
            <a:endParaRPr lang="en-US" altLang="ja-JP" sz="14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（例）米→野菜、米→麦、野菜→果樹　等</a:t>
            </a:r>
          </a:p>
        </p:txBody>
      </p:sp>
      <p:graphicFrame>
        <p:nvGraphicFramePr>
          <p:cNvPr id="1353" name="表 1"/>
          <p:cNvGraphicFramePr>
            <a:graphicFrameLocks noGrp="1"/>
          </p:cNvGraphicFramePr>
          <p:nvPr>
            <p:extLst>
              <p:ext uri="{D42A27DB-BD31-4B8C-83A1-F6EECF244321}">
                <p14:modId xmlns:p14="http://schemas.microsoft.com/office/powerpoint/2010/main" val="4164814414"/>
              </p:ext>
            </p:extLst>
          </p:nvPr>
        </p:nvGraphicFramePr>
        <p:xfrm>
          <a:off x="295266" y="2903755"/>
          <a:ext cx="4576891" cy="3384606"/>
        </p:xfrm>
        <a:graphic>
          <a:graphicData uri="http://schemas.openxmlformats.org/drawingml/2006/table">
            <a:tbl>
              <a:tblPr>
                <a:tableStyleId>{5C22544A-7EE6-4342-B048-85BDC9FD1C3A}</a:tableStyleId>
              </a:tblPr>
              <a:tblGrid>
                <a:gridCol w="540298">
                  <a:extLst>
                    <a:ext uri="{9D8B030D-6E8A-4147-A177-3AD203B41FA5}"/>
                  </a:extLst>
                </a:gridCol>
                <a:gridCol w="2656261">
                  <a:extLst>
                    <a:ext uri="{9D8B030D-6E8A-4147-A177-3AD203B41FA5}"/>
                  </a:extLst>
                </a:gridCol>
                <a:gridCol w="1380332">
                  <a:extLst>
                    <a:ext uri="{9D8B030D-6E8A-4147-A177-3AD203B41FA5}"/>
                  </a:extLst>
                </a:gridCol>
              </a:tblGrid>
              <a:tr h="360000">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 区分</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目</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種　例</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extLst>
                  <a:ext uri="{0D108BD9-81ED-4DB2-BD59-A6C34878D82A}"/>
                </a:extLst>
              </a:tr>
              <a:tr h="232662">
                <a:tc rowSpan="13">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土地利用型作物</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vert="eaVert" anchor="ctr">
                    <a:solidFill>
                      <a:schemeClr val="accent3">
                        <a:lumMod val="75000"/>
                      </a:schemeClr>
                    </a:solidFill>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米</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コシヒカリ</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だて正夢</a:t>
                      </a: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rowSpan="4">
                  <a:txBody>
                    <a:bodyPr/>
                    <a:lstStyle/>
                    <a:p>
                      <a:pPr algn="l" rtl="0" fontAlgn="ctr"/>
                      <a:r>
                        <a:rPr lang="zh-CN" altLang="en-US" sz="1200" u="none" strike="noStrike" dirty="0">
                          <a:effectLst/>
                          <a:latin typeface="メイリオ" panose="020B0604030504040204" pitchFamily="50" charset="-128"/>
                          <a:ea typeface="メイリオ" panose="020B0604030504040204" pitchFamily="50" charset="-128"/>
                        </a:rPr>
                        <a:t>麦類（</a:t>
                      </a:r>
                      <a:r>
                        <a:rPr lang="ja-JP" altLang="en-US" sz="1200" u="none" strike="noStrike" dirty="0">
                          <a:effectLst/>
                          <a:latin typeface="メイリオ" panose="020B0604030504040204" pitchFamily="50" charset="-128"/>
                          <a:ea typeface="メイリオ" panose="020B0604030504040204" pitchFamily="50" charset="-128"/>
                        </a:rPr>
                        <a:t>小麦</a:t>
                      </a:r>
                      <a:r>
                        <a:rPr lang="zh-CN" altLang="en-US" sz="1200" u="none" strike="noStrike" dirty="0">
                          <a:effectLst/>
                          <a:latin typeface="メイリオ" panose="020B0604030504040204" pitchFamily="50" charset="-128"/>
                          <a:ea typeface="メイリオ" panose="020B0604030504040204" pitchFamily="50" charset="-128"/>
                        </a:rPr>
                        <a:t>、</a:t>
                      </a:r>
                      <a:r>
                        <a:rPr lang="ja-JP" altLang="en-US" sz="1200" u="none" strike="noStrike" dirty="0">
                          <a:effectLst/>
                          <a:latin typeface="メイリオ" panose="020B0604030504040204" pitchFamily="50" charset="-128"/>
                          <a:ea typeface="メイリオ" panose="020B0604030504040204" pitchFamily="50" charset="-128"/>
                        </a:rPr>
                        <a:t>大</a:t>
                      </a:r>
                      <a:r>
                        <a:rPr lang="zh-CN" altLang="en-US" sz="1200" u="none" strike="noStrike" dirty="0">
                          <a:effectLst/>
                          <a:latin typeface="メイリオ" panose="020B0604030504040204" pitchFamily="50" charset="-128"/>
                          <a:ea typeface="メイリオ" panose="020B0604030504040204" pitchFamily="50" charset="-128"/>
                        </a:rPr>
                        <a:t>麦</a:t>
                      </a:r>
                      <a:r>
                        <a:rPr lang="ja-JP" altLang="en-US" sz="1200" u="none" strike="noStrike" dirty="0">
                          <a:effectLst/>
                          <a:latin typeface="メイリオ" panose="020B0604030504040204" pitchFamily="50" charset="-128"/>
                          <a:ea typeface="メイリオ" panose="020B0604030504040204" pitchFamily="50" charset="-128"/>
                        </a:rPr>
                        <a:t>等</a:t>
                      </a:r>
                      <a:r>
                        <a:rPr lang="zh-CN" altLang="en-US" sz="1200" u="none" strike="noStrike" dirty="0">
                          <a:effectLst/>
                          <a:latin typeface="メイリオ" panose="020B0604030504040204" pitchFamily="50" charset="-128"/>
                          <a:ea typeface="メイリオ" panose="020B0604030504040204" pitchFamily="50" charset="-128"/>
                        </a:rPr>
                        <a:t>）</a:t>
                      </a:r>
                      <a:endParaRPr lang="zh-CN"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ゆめちから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さとのそら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はるしずく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とちのいぶき</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雑穀（アワ、ヒエ等）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rowSpan="3">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芋類（サツマイモ、ジャガイモ等）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コガネセンガン</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ベニアズマ</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キタアカリ</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rowSpan="2">
                  <a:txBody>
                    <a:bodyPr/>
                    <a:lstStyle/>
                    <a:p>
                      <a:pPr algn="l" rtl="0" fontAlgn="ctr"/>
                      <a:r>
                        <a:rPr lang="zh-TW" altLang="en-US" sz="1200" u="none" strike="noStrike" dirty="0">
                          <a:effectLst/>
                          <a:latin typeface="メイリオ" panose="020B0604030504040204" pitchFamily="50" charset="-128"/>
                          <a:ea typeface="メイリオ" panose="020B0604030504040204" pitchFamily="50" charset="-128"/>
                        </a:rPr>
                        <a:t>豆類（大豆、小豆</a:t>
                      </a:r>
                      <a:r>
                        <a:rPr lang="ja-JP" altLang="en-US" sz="1200" u="none" strike="noStrike" dirty="0">
                          <a:effectLst/>
                          <a:latin typeface="メイリオ" panose="020B0604030504040204" pitchFamily="50" charset="-128"/>
                          <a:ea typeface="メイリオ" panose="020B0604030504040204" pitchFamily="50" charset="-128"/>
                        </a:rPr>
                        <a:t>等</a:t>
                      </a:r>
                      <a:r>
                        <a:rPr lang="zh-TW" altLang="en-US" sz="1200" u="none" strike="noStrike" dirty="0">
                          <a:effectLst/>
                          <a:latin typeface="メイリオ" panose="020B0604030504040204" pitchFamily="50" charset="-128"/>
                          <a:ea typeface="メイリオ" panose="020B0604030504040204" pitchFamily="50" charset="-128"/>
                        </a:rPr>
                        <a:t>）</a:t>
                      </a:r>
                      <a:endParaRPr lang="zh-TW"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とよまさり</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フクユタカ</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工芸農作物（なたね、そば等）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bl>
          </a:graphicData>
        </a:graphic>
      </p:graphicFrame>
      <p:graphicFrame>
        <p:nvGraphicFramePr>
          <p:cNvPr id="1354" name="表 2"/>
          <p:cNvGraphicFramePr>
            <a:graphicFrameLocks noGrp="1"/>
          </p:cNvGraphicFramePr>
          <p:nvPr>
            <p:extLst>
              <p:ext uri="{D42A27DB-BD31-4B8C-83A1-F6EECF244321}">
                <p14:modId xmlns:p14="http://schemas.microsoft.com/office/powerpoint/2010/main" val="889363895"/>
              </p:ext>
            </p:extLst>
          </p:nvPr>
        </p:nvGraphicFramePr>
        <p:xfrm>
          <a:off x="5000625" y="2903755"/>
          <a:ext cx="4575600" cy="3402000"/>
        </p:xfrm>
        <a:graphic>
          <a:graphicData uri="http://schemas.openxmlformats.org/drawingml/2006/table">
            <a:tbl>
              <a:tblPr>
                <a:tableStyleId>{5C22544A-7EE6-4342-B048-85BDC9FD1C3A}</a:tableStyleId>
              </a:tblPr>
              <a:tblGrid>
                <a:gridCol w="540000">
                  <a:extLst>
                    <a:ext uri="{9D8B030D-6E8A-4147-A177-3AD203B41FA5}"/>
                  </a:extLst>
                </a:gridCol>
                <a:gridCol w="2656800">
                  <a:extLst>
                    <a:ext uri="{9D8B030D-6E8A-4147-A177-3AD203B41FA5}"/>
                  </a:extLst>
                </a:gridCol>
                <a:gridCol w="1378800">
                  <a:extLst>
                    <a:ext uri="{9D8B030D-6E8A-4147-A177-3AD203B41FA5}"/>
                  </a:extLst>
                </a:gridCol>
              </a:tblGrid>
              <a:tr h="360000">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 区分</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目</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種　例</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extLst>
                  <a:ext uri="{0D108BD9-81ED-4DB2-BD59-A6C34878D82A}"/>
                </a:extLst>
              </a:tr>
              <a:tr h="234000">
                <a:tc rowSpan="7">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園芸作物</a:t>
                      </a:r>
                      <a:endParaRPr lang="en-US" altLang="ja-JP" sz="1200" b="1" u="none" strike="noStrike" dirty="0">
                        <a:solidFill>
                          <a:schemeClr val="bg1"/>
                        </a:solidFill>
                        <a:effectLst/>
                        <a:latin typeface="メイリオ" panose="020B0604030504040204" pitchFamily="50" charset="-128"/>
                        <a:ea typeface="メイリオ" panose="020B0604030504040204" pitchFamily="50" charset="-128"/>
                      </a:endParaRPr>
                    </a:p>
                    <a:p>
                      <a:pPr algn="ctr" rtl="0" fontAlgn="ctr"/>
                      <a:r>
                        <a:rPr lang="en-US" altLang="ja-JP" sz="1200" b="1" u="none" strike="noStrike" dirty="0">
                          <a:solidFill>
                            <a:schemeClr val="bg1"/>
                          </a:solidFill>
                          <a:effectLst/>
                          <a:latin typeface="メイリオ" panose="020B0604030504040204" pitchFamily="50" charset="-128"/>
                          <a:ea typeface="メイリオ" panose="020B0604030504040204" pitchFamily="50" charset="-128"/>
                        </a:rPr>
                        <a:t>(</a:t>
                      </a: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労働集約型作物）</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vert="eaVert" anchor="ctr">
                    <a:solidFill>
                      <a:schemeClr val="accent3">
                        <a:lumMod val="75000"/>
                      </a:schemeClr>
                    </a:solidFill>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野菜（キャベツ、カリフラワー等）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はるなぎエース</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カリフローレ</a:t>
                      </a: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rowSpan="3">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果樹（りんご、みかん等）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ふじ</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ジョナゴールド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青島温州</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花き（キク、ユリ等）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精はるまち</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精雲</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rowSpan="6">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畜産</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vert="eaVert" anchor="ctr">
                    <a:solidFill>
                      <a:schemeClr val="accent3">
                        <a:lumMod val="75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酪農</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繁殖牛</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肥育牛</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養豚</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採卵養鶏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ブロイラー養鶏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bl>
          </a:graphicData>
        </a:graphic>
      </p:graphicFrame>
      <p:sp>
        <p:nvSpPr>
          <p:cNvPr id="1355" name="正方形/長方形 3"/>
          <p:cNvSpPr/>
          <p:nvPr/>
        </p:nvSpPr>
        <p:spPr>
          <a:xfrm>
            <a:off x="376109" y="6405665"/>
            <a:ext cx="9432035" cy="461665"/>
          </a:xfrm>
          <a:prstGeom prst="rect">
            <a:avLst/>
          </a:prstGeom>
        </p:spPr>
        <p:txBody>
          <a:bodyPr wrap="square">
            <a:spAutoFit/>
          </a:bodyPr>
          <a:lstStyle/>
          <a:p>
            <a:r>
              <a:rPr kumimoji="1" lang="ja-JP" altLang="en-US" sz="1200" dirty="0">
                <a:latin typeface="メイリオ" panose="020B0604030504040204" pitchFamily="50" charset="-128"/>
                <a:ea typeface="メイリオ" panose="020B0604030504040204" pitchFamily="50" charset="-128"/>
              </a:rPr>
              <a:t>注１：本表は、経営発展や複合化の推進等を見据えて本事業として区分したものであり、一般的な区分と異なる取扱いもあります。</a:t>
            </a:r>
          </a:p>
          <a:p>
            <a:r>
              <a:rPr kumimoji="1" lang="ja-JP" altLang="en-US" sz="1200" dirty="0">
                <a:latin typeface="メイリオ" panose="020B0604030504040204" pitchFamily="50" charset="-128"/>
                <a:ea typeface="メイリオ" panose="020B0604030504040204" pitchFamily="50" charset="-128"/>
              </a:rPr>
              <a:t>　２：品目や品種等のすべてを網羅したものではありません。ここにない品目・品種等は、本表から類推して判断してください。</a:t>
            </a:r>
            <a:endParaRPr lang="ja-JP" altLang="en-US" sz="1200" dirty="0">
              <a:latin typeface="メイリオ" panose="020B0604030504040204" pitchFamily="50" charset="-128"/>
              <a:ea typeface="メイリオ" panose="020B0604030504040204" pitchFamily="50" charset="-128"/>
            </a:endParaRPr>
          </a:p>
        </p:txBody>
      </p:sp>
      <p:sp>
        <p:nvSpPr>
          <p:cNvPr id="1356" name="四角形: 角を丸くする 5"/>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13</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42676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pic>
        <p:nvPicPr>
          <p:cNvPr id="1362" name="図 68"/>
          <p:cNvPicPr>
            <a:picLocks noChangeAspect="1"/>
          </p:cNvPicPr>
          <p:nvPr/>
        </p:nvPicPr>
        <p:blipFill>
          <a:blip r:embed="rId1"/>
          <a:stretch>
            <a:fillRect/>
          </a:stretch>
        </p:blipFill>
        <p:spPr>
          <a:xfrm>
            <a:off x="5112785" y="3671452"/>
            <a:ext cx="4568412" cy="3135239"/>
          </a:xfrm>
          <a:prstGeom prst="rect">
            <a:avLst/>
          </a:prstGeom>
        </p:spPr>
      </p:pic>
      <p:cxnSp>
        <p:nvCxnSpPr>
          <p:cNvPr id="1363"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64" name="正方形/長方形 31"/>
          <p:cNvSpPr/>
          <p:nvPr/>
        </p:nvSpPr>
        <p:spPr>
          <a:xfrm>
            <a:off x="2153130" y="-19549"/>
            <a:ext cx="5599735" cy="40011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000" b="1" dirty="0">
                <a:solidFill>
                  <a:srgbClr val="70AD47">
                    <a:lumMod val="75000"/>
                  </a:srgbClr>
                </a:solidFill>
                <a:latin typeface="メイリオ" panose="020B0604030504040204" pitchFamily="50" charset="-128"/>
                <a:ea typeface="メイリオ" panose="020B0604030504040204" pitchFamily="50" charset="-128"/>
              </a:rPr>
              <a:t>Ⅳ</a:t>
            </a:r>
            <a:r>
              <a:rPr kumimoji="0" lang="ja-JP" altLang="en-US" sz="20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rPr>
              <a:t>　優先枠について（担い手対策のみ）</a:t>
            </a:r>
          </a:p>
        </p:txBody>
      </p:sp>
      <p:cxnSp>
        <p:nvCxnSpPr>
          <p:cNvPr id="1365" name="直線コネクタ 52"/>
          <p:cNvCxnSpPr>
            <a:cxnSpLocks/>
          </p:cNvCxnSpPr>
          <p:nvPr/>
        </p:nvCxnSpPr>
        <p:spPr>
          <a:xfrm>
            <a:off x="670424" y="409589"/>
            <a:ext cx="8565146" cy="0"/>
          </a:xfrm>
          <a:prstGeom prst="line">
            <a:avLst/>
          </a:prstGeom>
          <a:ln w="60325" cmpd="thickThi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366" name="テキスト ボックス 4"/>
          <p:cNvSpPr txBox="1"/>
          <p:nvPr/>
        </p:nvSpPr>
        <p:spPr>
          <a:xfrm>
            <a:off x="0" y="588651"/>
            <a:ext cx="9906000" cy="3046988"/>
          </a:xfrm>
          <a:prstGeom prst="rect">
            <a:avLst/>
          </a:prstGeom>
          <a:noFill/>
        </p:spPr>
        <p:txBody>
          <a:bodyPr wrap="square" lIns="180000">
            <a:spAutoFit/>
          </a:bodyPr>
          <a:lstStyle/>
          <a:p>
            <a:pPr marL="396000" marR="0" lvl="0" indent="-39600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優先枠は以下の（１）と（２）の２つあり、それぞれの優先枠の助成対象者の事業費全体を優先枠の対象とします。</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96000" marR="0" lvl="0" indent="-39600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96000" marR="0" lvl="0" indent="-39600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a:t>
            </a: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zh-TW"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省力化農業転換優先枠</a:t>
            </a: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68000" marR="0" lvl="0" indent="-18000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事業費の２分の１を超える額</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生産方式革新実施計画の活動に関連する機械等</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（対象機械等及びその関連機械等）の導入に充てる助成対象者、次に</a:t>
            </a:r>
            <a:r>
              <a:rPr kumimoji="0"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事業費の２分の１を超える額</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省力化農業の推進に必要な機械等</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ページ参照）（対象機械等及びその関連機械等）の導入に充てる助成対象者が対象となります。</a:t>
            </a:r>
            <a:endParaRPr kumimoji="0" lang="en-US" altLang="ja-JP" sz="12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68000" marR="0" lvl="0" indent="-18000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該当する生産方式革新実施計画、省力化農業への推進に必要な機械等と一体的に利用するなどする場合は</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省力化農業機械等導入計画</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を添付し、</a:t>
            </a:r>
            <a:r>
              <a:rPr kumimoji="0"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省力化農業機械等導入計画は都道府県を通じて</a:t>
            </a:r>
            <a:r>
              <a:rPr kumimoji="0" lang="ja-JP" altLang="en-US" sz="1200" b="0" i="0" u="sng" strike="noStrike" kern="1200" cap="none" spc="0" normalizeH="0" baseline="0" noProof="0" dirty="0">
                <a:ln>
                  <a:noFill/>
                </a:ln>
                <a:solidFill>
                  <a:prstClr val="black"/>
                </a:solidFill>
                <a:effectLst/>
                <a:uLnTx/>
                <a:uFill>
                  <a:solidFill>
                    <a:prstClr val="black"/>
                  </a:solidFill>
                </a:uFill>
                <a:latin typeface="メイリオ" panose="020B0604030504040204" pitchFamily="50" charset="-128"/>
                <a:ea typeface="メイリオ" panose="020B0604030504040204" pitchFamily="50" charset="-128"/>
                <a:cs typeface="+mn-cs"/>
              </a:rPr>
              <a:t>地方農政局等と協議</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してください。</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96000" marR="0" lvl="0" indent="-39600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a:t>
            </a: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「みどり農業推進優先枠」</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68000" marR="0" lvl="0" indent="-18000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事業費の２分の１を超える額</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環境負荷低減事業活動実施計画（特定計画を含む）の活動に関連する機械等</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（対象機械等及びその関連機械等）又は</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化石燃料使用量の</a:t>
            </a:r>
            <a:r>
              <a:rPr kumimoji="0"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％以上の削減若しくは化学肥料使用量の</a:t>
            </a:r>
            <a:r>
              <a:rPr kumimoji="0"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％以上の削減を図る機械等</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（対象機械等及びその関連機械等）の導入に充てる助成対象者が対象となります。</a:t>
            </a:r>
            <a:endParaRPr kumimoji="0" lang="en-US" altLang="ja-JP" sz="12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68000" marR="0" lvl="0" indent="-18000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該当する</a:t>
            </a:r>
            <a:r>
              <a:rPr kumimoji="0" lang="zh-TW"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環境負荷低減事業活動実施計画</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、化石燃料使用量の</a:t>
            </a:r>
            <a:r>
              <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％以上の削減又は化学肥料使用量の</a:t>
            </a:r>
            <a:r>
              <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％以上の削減を図る機械等及びそれと一体的に利用するなどする場合は</a:t>
            </a: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化石燃料・化学肥料使用量削減計画</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を添付し、</a:t>
            </a:r>
            <a:r>
              <a:rPr kumimoji="0" lang="ja-JP" altLang="en-US" sz="12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化石燃料・化学肥料使用量削減計画は都道府県を通じて</a:t>
            </a:r>
            <a:r>
              <a:rPr kumimoji="0" lang="ja-JP" altLang="en-US" sz="1200" b="0" i="0" u="sng" strike="noStrike" kern="1200" cap="none" spc="0" normalizeH="0" baseline="0" noProof="0" dirty="0">
                <a:ln>
                  <a:noFill/>
                </a:ln>
                <a:solidFill>
                  <a:prstClr val="black"/>
                </a:solidFill>
                <a:effectLst/>
                <a:uLnTx/>
                <a:uFill>
                  <a:solidFill>
                    <a:prstClr val="black"/>
                  </a:solidFill>
                </a:uFill>
                <a:latin typeface="メイリオ" panose="020B0604030504040204" pitchFamily="50" charset="-128"/>
                <a:ea typeface="メイリオ" panose="020B0604030504040204" pitchFamily="50" charset="-128"/>
                <a:cs typeface="+mn-cs"/>
              </a:rPr>
              <a:t>地方農政局等と協議</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してください。</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67" name="四角形: 角を丸くする 1"/>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a:solidFill>
                  <a:prstClr val="black"/>
                </a:solidFill>
                <a:latin typeface="メイリオ" panose="020B0604030504040204" pitchFamily="50" charset="-128"/>
                <a:ea typeface="メイリオ" panose="020B0604030504040204" pitchFamily="50" charset="-128"/>
              </a:rPr>
              <a:t>1</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1368" name="図 67"/>
          <p:cNvPicPr>
            <a:picLocks noChangeAspect="1"/>
          </p:cNvPicPr>
          <p:nvPr/>
        </p:nvPicPr>
        <p:blipFill>
          <a:blip r:embed="rId2"/>
          <a:stretch>
            <a:fillRect/>
          </a:stretch>
        </p:blipFill>
        <p:spPr>
          <a:xfrm>
            <a:off x="243021" y="3671451"/>
            <a:ext cx="4557580" cy="3135239"/>
          </a:xfrm>
          <a:prstGeom prst="rect">
            <a:avLst/>
          </a:prstGeom>
        </p:spPr>
      </p:pic>
      <p:sp>
        <p:nvSpPr>
          <p:cNvPr id="1369" name="四角形: 角を丸くする 2"/>
          <p:cNvSpPr>
            <a:spLocks noChangeAspect="1"/>
          </p:cNvSpPr>
          <p:nvPr/>
        </p:nvSpPr>
        <p:spPr>
          <a:xfrm>
            <a:off x="6655102" y="1380850"/>
            <a:ext cx="180000" cy="18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35</a:t>
            </a: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755713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graphicFrame>
        <p:nvGraphicFramePr>
          <p:cNvPr id="1375" name="表 2"/>
          <p:cNvGraphicFramePr>
            <a:graphicFrameLocks noGrp="1"/>
          </p:cNvGraphicFramePr>
          <p:nvPr/>
        </p:nvGraphicFramePr>
        <p:xfrm>
          <a:off x="124131" y="1457484"/>
          <a:ext cx="9694681" cy="4852490"/>
        </p:xfrm>
        <a:graphic>
          <a:graphicData uri="http://schemas.openxmlformats.org/drawingml/2006/table">
            <a:tbl>
              <a:tblPr firstRow="1" bandRow="1">
                <a:tableStyleId>{93296810-A885-4BE3-A3E7-6D5BEEA58F35}</a:tableStyleId>
              </a:tblPr>
              <a:tblGrid>
                <a:gridCol w="2728126">
                  <a:extLst>
                    <a:ext uri="{9D8B030D-6E8A-4147-A177-3AD203B41FA5}"/>
                  </a:extLst>
                </a:gridCol>
                <a:gridCol w="6966555">
                  <a:extLst>
                    <a:ext uri="{9D8B030D-6E8A-4147-A177-3AD203B41FA5}"/>
                  </a:extLst>
                </a:gridCol>
              </a:tblGrid>
              <a:tr h="394527">
                <a:tc>
                  <a:txBody>
                    <a:bodyPr/>
                    <a:lstStyle/>
                    <a:p>
                      <a:pPr algn="ctr"/>
                      <a:r>
                        <a:rPr kumimoji="1" lang="ja-JP" altLang="en-US" sz="1600" dirty="0">
                          <a:latin typeface="メイリオ" panose="020B0604030504040204" pitchFamily="50" charset="-128"/>
                          <a:ea typeface="メイリオ" panose="020B0604030504040204" pitchFamily="50" charset="-128"/>
                        </a:rPr>
                        <a:t>対象となる機械等の種類</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r>
                        <a:rPr kumimoji="1" lang="ja-JP" altLang="en-US" sz="1600" dirty="0">
                          <a:latin typeface="メイリオ" panose="020B0604030504040204" pitchFamily="50" charset="-128"/>
                          <a:ea typeface="メイリオ" panose="020B0604030504040204" pitchFamily="50" charset="-128"/>
                        </a:rPr>
                        <a:t>概　　　　　　　　　　　　　要</a:t>
                      </a:r>
                      <a:endParaRPr kumimoji="1" lang="ja-JP" altLang="en-US" sz="1600" b="0" dirty="0">
                        <a:solidFill>
                          <a:schemeClr val="tx1"/>
                        </a:solidFill>
                        <a:latin typeface="メイリオ" panose="020B0604030504040204" pitchFamily="50" charset="-128"/>
                        <a:ea typeface="メイリオ" panose="020B0604030504040204" pitchFamily="50" charset="-128"/>
                      </a:endParaRPr>
                    </a:p>
                  </a:txBody>
                  <a:tcPr marL="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①　農業用機械の自動操舵システム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ＧＰＳ等の活用により、農業用機械の直進部分の操舵を自動で行うシステム</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dirty="0">
                          <a:latin typeface="メイリオ" panose="020B0604030504040204" pitchFamily="50" charset="-128"/>
                          <a:ea typeface="メイリオ" panose="020B0604030504040204" pitchFamily="50" charset="-128"/>
                        </a:rPr>
                        <a:t>・　自動操舵システムを内蔵した農業用機械やＲＴＫ－ＧＰＳ基地局を含む</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extLst>
              </a:tr>
              <a:tr h="279863">
                <a:tc>
                  <a:txBody>
                    <a:bodyPr/>
                    <a:lstStyle/>
                    <a:p>
                      <a:r>
                        <a:rPr kumimoji="1" lang="ja-JP" altLang="en-US" sz="1050" dirty="0">
                          <a:latin typeface="メイリオ" panose="020B0604030504040204" pitchFamily="50" charset="-128"/>
                          <a:ea typeface="メイリオ" panose="020B0604030504040204" pitchFamily="50" charset="-128"/>
                        </a:rPr>
                        <a:t>②　土壌センサー搭載型可変施肥田植機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土壌肥沃度等のセンサーを搭載し、肥沃度に応じて施肥量を</a:t>
                      </a:r>
                      <a:r>
                        <a:rPr kumimoji="1" lang="ja-JP" altLang="en-US" sz="1050" dirty="0">
                          <a:solidFill>
                            <a:schemeClr val="tx1"/>
                          </a:solidFill>
                          <a:latin typeface="メイリオ" panose="020B0604030504040204" pitchFamily="50" charset="-128"/>
                          <a:ea typeface="メイリオ" panose="020B0604030504040204" pitchFamily="50" charset="-128"/>
                        </a:rPr>
                        <a:t>自動で</a:t>
                      </a:r>
                      <a:r>
                        <a:rPr kumimoji="1" lang="ja-JP" altLang="en-US" sz="1050" dirty="0">
                          <a:latin typeface="メイリオ" panose="020B0604030504040204" pitchFamily="50" charset="-128"/>
                          <a:ea typeface="メイリオ" panose="020B0604030504040204" pitchFamily="50" charset="-128"/>
                        </a:rPr>
                        <a:t>調節する機能を有する田植機。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③　農薬散布等用無人航空機</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（マルチコプターを含む）</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農薬・肥料等の空中散布や作物の生育状況等のセンシングを行う無人航空機</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dirty="0">
                          <a:latin typeface="メイリオ" panose="020B0604030504040204" pitchFamily="50" charset="-128"/>
                          <a:ea typeface="メイリオ" panose="020B0604030504040204" pitchFamily="50" charset="-128"/>
                        </a:rPr>
                        <a:t>・　マルチコプター（いわゆるドローン）を含む</a:t>
                      </a:r>
                      <a:endParaRPr kumimoji="1" lang="en-US" altLang="ja-JP" sz="1050" dirty="0">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④　自動収穫・選果作業機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ロボット技術</a:t>
                      </a:r>
                      <a:r>
                        <a:rPr kumimoji="1" lang="ja-JP" altLang="en-US" sz="1050" dirty="0">
                          <a:solidFill>
                            <a:schemeClr val="tx1"/>
                          </a:solidFill>
                          <a:latin typeface="メイリオ" panose="020B0604030504040204" pitchFamily="50" charset="-128"/>
                          <a:ea typeface="メイリオ" panose="020B0604030504040204" pitchFamily="50" charset="-128"/>
                        </a:rPr>
                        <a:t>（センサー、知能・制御系、駆動系の３つの要素技術を有する知能化した機械システム。以下同じ。）</a:t>
                      </a:r>
                      <a:r>
                        <a:rPr kumimoji="1" lang="ja-JP" altLang="en-US" sz="1050" dirty="0">
                          <a:latin typeface="メイリオ" panose="020B0604030504040204" pitchFamily="50" charset="-128"/>
                          <a:ea typeface="メイリオ" panose="020B0604030504040204" pitchFamily="50" charset="-128"/>
                        </a:rPr>
                        <a:t>の活用により、収穫又は選果を自動で行う機械</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⑤　水田の高度水管理システム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水田において、水位、水温等のセンサーで得られた情報を基に、給排水栓等の制御を</a:t>
                      </a:r>
                      <a:r>
                        <a:rPr kumimoji="1" lang="en-US" altLang="ja-JP" sz="1050" dirty="0">
                          <a:latin typeface="メイリオ" panose="020B0604030504040204" pitchFamily="50" charset="-128"/>
                          <a:ea typeface="メイリオ" panose="020B0604030504040204" pitchFamily="50" charset="-128"/>
                        </a:rPr>
                        <a:t>ICT</a:t>
                      </a:r>
                      <a:r>
                        <a:rPr kumimoji="1" lang="ja-JP" altLang="en-US" sz="1050" dirty="0">
                          <a:latin typeface="メイリオ" panose="020B0604030504040204" pitchFamily="50" charset="-128"/>
                          <a:ea typeface="メイリオ" panose="020B0604030504040204" pitchFamily="50" charset="-128"/>
                        </a:rPr>
                        <a:t>を活用して遠隔操作又は自動で行うシステム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extLst>
              </a:tr>
              <a:tr h="473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メイリオ" panose="020B0604030504040204" pitchFamily="50" charset="-128"/>
                          <a:ea typeface="メイリオ" panose="020B0604030504040204" pitchFamily="50" charset="-128"/>
                        </a:rPr>
                        <a:t>⑥　施設園芸の高度環境制御システム</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園芸施設において、温度、湿度、日射量、ＣＯ２等のセンサーで得られた複数の情報を基に、暖房機や天窓、カーテン、循環扇等の複数の環境制御機器の制御をＩＣＴを活用して遠隔操作又は自動で行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extLst>
              </a:tr>
              <a:tr h="667704">
                <a:tc>
                  <a:txBody>
                    <a:bodyPr/>
                    <a:lstStyle/>
                    <a:p>
                      <a:r>
                        <a:rPr kumimoji="1" lang="ja-JP" altLang="en-US" sz="1050" dirty="0">
                          <a:latin typeface="メイリオ" panose="020B0604030504040204" pitchFamily="50" charset="-128"/>
                          <a:ea typeface="メイリオ" panose="020B0604030504040204" pitchFamily="50" charset="-128"/>
                        </a:rPr>
                        <a:t>⑦　</a:t>
                      </a:r>
                      <a:r>
                        <a:rPr kumimoji="1" lang="ja-JP" altLang="en-US" sz="1050" dirty="0" err="1">
                          <a:latin typeface="メイリオ" panose="020B0604030504040204" pitchFamily="50" charset="-128"/>
                          <a:ea typeface="メイリオ" panose="020B0604030504040204" pitchFamily="50" charset="-128"/>
                        </a:rPr>
                        <a:t>ほ</a:t>
                      </a:r>
                      <a:r>
                        <a:rPr kumimoji="1" lang="ja-JP" altLang="en-US" sz="1050" dirty="0">
                          <a:latin typeface="メイリオ" panose="020B0604030504040204" pitchFamily="50" charset="-128"/>
                          <a:ea typeface="メイリオ" panose="020B0604030504040204" pitchFamily="50" charset="-128"/>
                        </a:rPr>
                        <a:t>場環境等に応じた生産管理最適化</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ほ場環境（温度、湿度、日照量等）、土壌状態（水位、肥沃度等）、作物の生育状況等のセンサーで得られた複数の情報を基に、ＩＣＴを活用して最適な生産管理を可能とするシステム</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b="0" dirty="0">
                          <a:solidFill>
                            <a:schemeClr val="tx1"/>
                          </a:solidFill>
                          <a:latin typeface="メイリオ" panose="020B0604030504040204" pitchFamily="50" charset="-128"/>
                          <a:ea typeface="メイリオ" panose="020B0604030504040204" pitchFamily="50" charset="-128"/>
                        </a:rPr>
                        <a:t>・　システムからの情報に応じて、施肥量等を自動で調節する機能を有する農業用機械を含む</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⑧　牛個体管理システム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センシング技術、画像処理技術等の活用により、牛個体の発情、健康状態等を計測し、その計測データに応じた管理を可能とするシステム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extLst>
              </a:tr>
              <a:tr h="667704">
                <a:tc>
                  <a:txBody>
                    <a:bodyPr/>
                    <a:lstStyle/>
                    <a:p>
                      <a:r>
                        <a:rPr kumimoji="1" lang="ja-JP" altLang="en-US" sz="1050" dirty="0">
                          <a:latin typeface="メイリオ" panose="020B0604030504040204" pitchFamily="50" charset="-128"/>
                          <a:ea typeface="メイリオ" panose="020B0604030504040204" pitchFamily="50" charset="-128"/>
                        </a:rPr>
                        <a:t>⑨　都道府県特認機械等（その他）</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ロボット技術やＩＣＴ等の先端技術を活用した新たな農業用機械等であって、労働力不足の解消や生産性の向上、農産物の高付加価値化等の農業経営上の課題への対応に資するものとして都道府県が特に</a:t>
                      </a:r>
                      <a:r>
                        <a:rPr kumimoji="1" lang="ja-JP" altLang="en-US" sz="1050" b="0" dirty="0">
                          <a:solidFill>
                            <a:schemeClr val="tx1"/>
                          </a:solidFill>
                          <a:latin typeface="メイリオ" panose="020B0604030504040204" pitchFamily="50" charset="-128"/>
                          <a:ea typeface="メイリオ" panose="020B0604030504040204" pitchFamily="50" charset="-128"/>
                        </a:rPr>
                        <a:t>必要と</a:t>
                      </a:r>
                      <a:r>
                        <a:rPr kumimoji="1" lang="ja-JP" altLang="en-US" sz="1050" dirty="0">
                          <a:latin typeface="メイリオ" panose="020B0604030504040204" pitchFamily="50" charset="-128"/>
                          <a:ea typeface="メイリオ" panose="020B0604030504040204" pitchFamily="50" charset="-128"/>
                        </a:rPr>
                        <a:t>判断するもの</a:t>
                      </a:r>
                      <a:r>
                        <a:rPr kumimoji="1" lang="ja-JP" altLang="en-US" sz="1050" b="0" dirty="0">
                          <a:solidFill>
                            <a:srgbClr val="FF0000"/>
                          </a:solidFill>
                          <a:latin typeface="メイリオ" panose="020B0604030504040204" pitchFamily="50" charset="-128"/>
                          <a:ea typeface="メイリオ" panose="020B0604030504040204" pitchFamily="50" charset="-128"/>
                        </a:rPr>
                        <a:t>（都道府県は、判断の際に地方農政局等と協議すること）</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extLst>
              </a:tr>
            </a:tbl>
          </a:graphicData>
        </a:graphic>
      </p:graphicFrame>
      <p:sp>
        <p:nvSpPr>
          <p:cNvPr id="1376" name="テキスト ボックス 4"/>
          <p:cNvSpPr txBox="1"/>
          <p:nvPr/>
        </p:nvSpPr>
        <p:spPr>
          <a:xfrm>
            <a:off x="0" y="455692"/>
            <a:ext cx="9906000" cy="984885"/>
          </a:xfrm>
          <a:prstGeom prst="rect">
            <a:avLst/>
          </a:prstGeom>
          <a:noFill/>
        </p:spPr>
        <p:txBody>
          <a:bodyPr wrap="square" lIns="180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省力化農業の推進に必要な機械等は、下記のロボット技術や情報通信技術（ＩＣＴ）等の先端技術を活用した機械等（労働力不足の解消、農産物の価値向上等の農業経営上の課題への対応に資することが確実と見込まれるものに限る。）が対象となります。（省力化農業転換優先枠は、これらの他、スマート農業技術活用促進法の生産方式革新実施計画に関連する機械等も対象です。）</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77" name="正方形/長方形 1"/>
          <p:cNvSpPr/>
          <p:nvPr/>
        </p:nvSpPr>
        <p:spPr>
          <a:xfrm>
            <a:off x="0" y="100231"/>
            <a:ext cx="4716780" cy="33855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rPr>
              <a:t>省力化農業の推進に必要な機械等</a:t>
            </a:r>
            <a:r>
              <a:rPr kumimoji="1" lang="en-US" altLang="ja-JP"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rPr>
              <a:t>】</a:t>
            </a:r>
            <a:endParaRPr kumimoji="0" lang="ja-JP" altLang="en-US"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1378" name="四角形: 角を丸くする 3"/>
          <p:cNvSpPr/>
          <p:nvPr/>
        </p:nvSpPr>
        <p:spPr>
          <a:xfrm>
            <a:off x="9526404" y="6481874"/>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79" name="テキスト ボックス 5"/>
          <p:cNvSpPr txBox="1"/>
          <p:nvPr/>
        </p:nvSpPr>
        <p:spPr>
          <a:xfrm>
            <a:off x="102980" y="6326882"/>
            <a:ext cx="9511283" cy="430887"/>
          </a:xfrm>
          <a:prstGeom prst="rect">
            <a:avLst/>
          </a:prstGeom>
          <a:noFill/>
        </p:spPr>
        <p:txBody>
          <a:bodyPr wrap="square">
            <a:spAutoFit/>
          </a:bodyPr>
          <a:lstStyle/>
          <a:p>
            <a:pPr marL="144000" marR="0" lvl="0" indent="-144000"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Calibri" panose="020F0502020204030204"/>
                <a:ea typeface="Meiryo UI" panose="020B0604030504040204" pitchFamily="50" charset="-128"/>
                <a:cs typeface="+mn-cs"/>
              </a:rPr>
              <a:t>※</a:t>
            </a:r>
            <a:r>
              <a:rPr kumimoji="0" lang="ja-JP" altLang="en-US" sz="1050" b="0" i="0" u="none" strike="noStrike" kern="1200" cap="none" spc="0" normalizeH="0" baseline="0" noProof="0" dirty="0">
                <a:ln>
                  <a:noFill/>
                </a:ln>
                <a:solidFill>
                  <a:prstClr val="black"/>
                </a:solidFill>
                <a:effectLst/>
                <a:uLnTx/>
                <a:uFillTx/>
                <a:latin typeface="Calibri" panose="020F0502020204030204"/>
                <a:ea typeface="Meiryo UI" panose="020B0604030504040204" pitchFamily="50" charset="-128"/>
                <a:cs typeface="+mn-cs"/>
              </a:rPr>
              <a:t>　電動</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アシストスーツについては、</a:t>
            </a: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a:t>
            </a: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1</a:t>
            </a: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a:t>
            </a:r>
            <a:r>
              <a:rPr kumimoji="0"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農産物の生産等に係る作業に使用する期間内において他用途に使用されないものであること</a:t>
            </a: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a:t>
            </a: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2</a:t>
            </a: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a:t>
            </a:r>
            <a:r>
              <a:rPr kumimoji="0"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農業経営において真に必要であること</a:t>
            </a: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a:t>
            </a: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3</a:t>
            </a: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a:t>
            </a:r>
            <a:r>
              <a:rPr kumimoji="0"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導入後の適正利用が確認できるものであること</a:t>
            </a: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明朝" panose="02020609040205080304" pitchFamily="17" charset="-128"/>
              </a:rPr>
              <a:t>の要件を全て満たす場合は、</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Meiryo UI" panose="020B0604030504040204" pitchFamily="50" charset="-128"/>
                <a:cs typeface="+mn-cs"/>
              </a:rPr>
              <a:t>「⑨</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都道府県特認機械等（その他）」の対象に含まれます。</a:t>
            </a:r>
            <a:endParaRPr kumimoji="0"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022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385" name="正方形/長方形 1"/>
          <p:cNvSpPr/>
          <p:nvPr/>
        </p:nvSpPr>
        <p:spPr>
          <a:xfrm>
            <a:off x="0" y="100231"/>
            <a:ext cx="6461760" cy="33855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rPr>
              <a:t>みどり農業推進優先枠の対象となる機械等</a:t>
            </a:r>
            <a:r>
              <a:rPr kumimoji="1" lang="en-US" altLang="ja-JP"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rPr>
              <a:t>】</a:t>
            </a:r>
            <a:endParaRPr kumimoji="0" lang="ja-JP" altLang="en-US" sz="1600" b="1" i="0" u="none" strike="noStrike" kern="1200" cap="none" spc="0" normalizeH="0" baseline="0" noProof="0" dirty="0">
              <a:ln>
                <a:noFill/>
              </a:ln>
              <a:solidFill>
                <a:srgbClr val="70AD47">
                  <a:lumMod val="75000"/>
                </a:srgbClr>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1386" name="表 7"/>
          <p:cNvGraphicFramePr>
            <a:graphicFrameLocks noGrp="1"/>
          </p:cNvGraphicFramePr>
          <p:nvPr/>
        </p:nvGraphicFramePr>
        <p:xfrm>
          <a:off x="142340" y="971326"/>
          <a:ext cx="9619790" cy="2699140"/>
        </p:xfrm>
        <a:graphic>
          <a:graphicData uri="http://schemas.openxmlformats.org/drawingml/2006/table">
            <a:tbl>
              <a:tblPr firstRow="1" bandRow="1">
                <a:tableStyleId>{5C22544A-7EE6-4342-B048-85BDC9FD1C3A}</a:tableStyleId>
              </a:tblPr>
              <a:tblGrid>
                <a:gridCol w="9619790">
                  <a:extLst>
                    <a:ext uri="{9D8B030D-6E8A-4147-A177-3AD203B41FA5}"/>
                  </a:extLst>
                </a:gridCol>
              </a:tblGrid>
              <a:tr h="439859">
                <a:tc>
                  <a:txBody>
                    <a:bodyPr/>
                    <a:lstStyle/>
                    <a:p>
                      <a:pPr marL="360000" indent="-360000"/>
                      <a:r>
                        <a:rPr lang="ja-JP" altLang="en-US" sz="1400" b="0" dirty="0">
                          <a:solidFill>
                            <a:schemeClr val="tx1"/>
                          </a:solidFill>
                          <a:latin typeface="メイリオ" panose="020B0604030504040204" pitchFamily="50" charset="-128"/>
                          <a:ea typeface="メイリオ" panose="020B0604030504040204" pitchFamily="50" charset="-128"/>
                        </a:rPr>
                        <a:t>（１）</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みどりの食料システム法</a:t>
                      </a:r>
                      <a:r>
                        <a:rPr kumimoji="0" lang="ja-JP" altLang="en-US" sz="1400" b="0" i="0"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に基づき、</a:t>
                      </a:r>
                      <a:r>
                        <a:rPr kumimoji="0" lang="ja-JP" altLang="en-US" sz="1400" b="1" i="0"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環</a:t>
                      </a:r>
                      <a:r>
                        <a:rPr kumimoji="0" lang="ja-JP" altLang="en-US" sz="1400" b="1"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境負荷低減事業活動実施計画</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又は</a:t>
                      </a:r>
                      <a:r>
                        <a:rPr kumimoji="0" lang="ja-JP" altLang="en-US" sz="1400" b="1"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特定環境負荷低減事業活動実施計画</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の活動に関連する機械等</a:t>
                      </a:r>
                    </a:p>
                  </a:txBody>
                  <a:tcPr>
                    <a:noFill/>
                  </a:tcPr>
                </a:tc>
                <a:extLst>
                  <a:ext uri="{0D108BD9-81ED-4DB2-BD59-A6C34878D82A}"/>
                </a:extLst>
              </a:tr>
              <a:tr h="1552443">
                <a:tc>
                  <a:txBody>
                    <a:bodyPr/>
                    <a:lstStyle/>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r>
                        <a:rPr kumimoji="1" lang="ja-JP" altLang="en-US" sz="1400" b="0" dirty="0">
                          <a:solidFill>
                            <a:schemeClr val="tx1"/>
                          </a:solidFill>
                          <a:latin typeface="メイリオ" panose="020B0604030504040204" pitchFamily="50" charset="-128"/>
                          <a:ea typeface="メイリオ" panose="020B0604030504040204" pitchFamily="50" charset="-128"/>
                        </a:rPr>
                        <a:t>下記の環境負荷低減事業活動に関連する機械等</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① 土づくり、化学肥料・化学農薬の使用低減の取組を一体的に行う事業活動（有機農業の取組を含む。）</a:t>
                      </a:r>
                    </a:p>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② 温室効果ガスの排出の量の削減に資する事業活動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③ 別途、農林水産大臣が定める事業活動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水耕栽培における化学肥料・化学農薬使用低減・環境中への窒素・リン等の流出を抑制する飼料の投与等</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バイオ炭の農地への施用・プラスチック資材の排出又は流出の抑制</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化学肥料・化学農薬の使用低減と合わせ、地域における生物多様性の保全に資する技術等を用いて行う事業活動</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endParaRPr kumimoji="1" lang="en-US" altLang="ja-JP" sz="8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特定環境負荷低減事業活動は、地域の関係者が一体となって特定区域の区域内で行われる事業活動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marT="108000">
                    <a:solidFill>
                      <a:schemeClr val="accent3">
                        <a:lumMod val="40000"/>
                        <a:lumOff val="60000"/>
                      </a:schemeClr>
                    </a:solidFill>
                  </a:tcPr>
                </a:tc>
                <a:extLst>
                  <a:ext uri="{0D108BD9-81ED-4DB2-BD59-A6C34878D82A}"/>
                </a:extLst>
              </a:tr>
            </a:tbl>
          </a:graphicData>
        </a:graphic>
      </p:graphicFrame>
      <p:graphicFrame>
        <p:nvGraphicFramePr>
          <p:cNvPr id="1387" name="表 9"/>
          <p:cNvGraphicFramePr>
            <a:graphicFrameLocks noGrp="1"/>
          </p:cNvGraphicFramePr>
          <p:nvPr/>
        </p:nvGraphicFramePr>
        <p:xfrm>
          <a:off x="160312" y="3840852"/>
          <a:ext cx="9619790" cy="2931705"/>
        </p:xfrm>
        <a:graphic>
          <a:graphicData uri="http://schemas.openxmlformats.org/drawingml/2006/table">
            <a:tbl>
              <a:tblPr firstRow="1" bandRow="1">
                <a:tableStyleId>{5C22544A-7EE6-4342-B048-85BDC9FD1C3A}</a:tableStyleId>
              </a:tblPr>
              <a:tblGrid>
                <a:gridCol w="3710658">
                  <a:extLst>
                    <a:ext uri="{9D8B030D-6E8A-4147-A177-3AD203B41FA5}"/>
                  </a:extLst>
                </a:gridCol>
                <a:gridCol w="5909132">
                  <a:extLst>
                    <a:ext uri="{9D8B030D-6E8A-4147-A177-3AD203B41FA5}"/>
                  </a:extLst>
                </a:gridCol>
              </a:tblGrid>
              <a:tr h="302654">
                <a:tc gridSpan="2">
                  <a:txBody>
                    <a:bodyPr/>
                    <a:lstStyle/>
                    <a:p>
                      <a:r>
                        <a:rPr lang="ja-JP" altLang="en-US" sz="1400" b="0" dirty="0">
                          <a:solidFill>
                            <a:schemeClr val="tx1"/>
                          </a:solidFill>
                          <a:latin typeface="メイリオ" panose="020B0604030504040204" pitchFamily="50" charset="-128"/>
                          <a:ea typeface="メイリオ" panose="020B0604030504040204" pitchFamily="50" charset="-128"/>
                        </a:rPr>
                        <a:t>（２）</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化石燃料使用量の</a:t>
                      </a:r>
                      <a:r>
                        <a:rPr lang="en-US" altLang="ja-JP" sz="1400" b="1" i="0" u="none" strike="noStrike" baseline="0" dirty="0">
                          <a:solidFill>
                            <a:schemeClr val="tx1"/>
                          </a:solidFill>
                          <a:latin typeface="メイリオ" panose="020B0604030504040204" pitchFamily="50" charset="-128"/>
                          <a:ea typeface="メイリオ" panose="020B0604030504040204" pitchFamily="50" charset="-128"/>
                        </a:rPr>
                        <a:t>15</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％以上の削減</a:t>
                      </a:r>
                      <a:r>
                        <a:rPr lang="ja-JP" altLang="en-US" sz="1400" b="0" i="0" u="none" strike="noStrike" baseline="0" dirty="0">
                          <a:solidFill>
                            <a:schemeClr val="tx1"/>
                          </a:solidFill>
                          <a:latin typeface="メイリオ" panose="020B0604030504040204" pitchFamily="50" charset="-128"/>
                          <a:ea typeface="メイリオ" panose="020B0604030504040204" pitchFamily="50" charset="-128"/>
                        </a:rPr>
                        <a:t>又は</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化学肥料使用量の</a:t>
                      </a:r>
                      <a:r>
                        <a:rPr lang="en-US" altLang="ja-JP" sz="1400" b="1" i="0" u="none" strike="noStrike" baseline="0" dirty="0">
                          <a:solidFill>
                            <a:schemeClr val="tx1"/>
                          </a:solidFill>
                          <a:latin typeface="メイリオ" panose="020B0604030504040204" pitchFamily="50" charset="-128"/>
                          <a:ea typeface="メイリオ" panose="020B0604030504040204" pitchFamily="50" charset="-128"/>
                        </a:rPr>
                        <a:t>20</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％以上の削減</a:t>
                      </a:r>
                      <a:r>
                        <a:rPr lang="ja-JP" altLang="en-US" sz="1400" b="0" i="0" u="none" strike="noStrike" baseline="0" dirty="0">
                          <a:solidFill>
                            <a:schemeClr val="tx1"/>
                          </a:solidFill>
                          <a:latin typeface="メイリオ" panose="020B0604030504040204" pitchFamily="50" charset="-128"/>
                          <a:ea typeface="メイリオ" panose="020B0604030504040204" pitchFamily="50" charset="-128"/>
                        </a:rPr>
                        <a:t>を図る機械</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等</a:t>
                      </a:r>
                      <a:endParaRPr kumimoji="0" lang="en-US" altLang="ja-JP"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a:solidFill>
                      <a:schemeClr val="bg1"/>
                    </a:solidFill>
                  </a:tcPr>
                </a:tc>
                <a:tc hMerge="1">
                  <a:txBody>
                    <a:bodyPr/>
                    <a:lstStyle/>
                    <a:p>
                      <a:endParaRPr kumimoji="1" lang="ja-JP" altLang="en-US" dirty="0"/>
                    </a:p>
                  </a:txBody>
                  <a:tcPr>
                    <a:solidFill>
                      <a:schemeClr val="bg1"/>
                    </a:solidFill>
                  </a:tcPr>
                </a:tc>
                <a:extLst>
                  <a:ext uri="{0D108BD9-81ED-4DB2-BD59-A6C34878D82A}"/>
                </a:extLst>
              </a:tr>
              <a:tr h="357465">
                <a:tc>
                  <a:txBody>
                    <a:bodyPr/>
                    <a:lstStyle/>
                    <a:p>
                      <a:pPr algn="ctr"/>
                      <a:r>
                        <a:rPr kumimoji="1" lang="ja-JP" altLang="en-US" sz="1400" b="1" dirty="0">
                          <a:latin typeface="メイリオ" panose="020B0604030504040204" pitchFamily="50" charset="-128"/>
                          <a:ea typeface="メイリオ" panose="020B0604030504040204" pitchFamily="50" charset="-128"/>
                        </a:rPr>
                        <a:t>取組内容</a:t>
                      </a:r>
                    </a:p>
                  </a:txBody>
                  <a:tcPr anchor="b">
                    <a:solidFill>
                      <a:schemeClr val="bg1">
                        <a:lumMod val="65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対象となる機械等の例</a:t>
                      </a:r>
                      <a:endParaRPr kumimoji="1" lang="en-US" altLang="ja-JP" sz="1400" b="1" dirty="0">
                        <a:latin typeface="メイリオ" panose="020B0604030504040204" pitchFamily="50" charset="-128"/>
                        <a:ea typeface="メイリオ" panose="020B0604030504040204" pitchFamily="50" charset="-128"/>
                      </a:endParaRPr>
                    </a:p>
                  </a:txBody>
                  <a:tcPr anchor="b">
                    <a:solidFill>
                      <a:schemeClr val="bg1">
                        <a:lumMod val="65000"/>
                      </a:schemeClr>
                    </a:solidFill>
                  </a:tcPr>
                </a:tc>
                <a:extLst>
                  <a:ext uri="{0D108BD9-81ED-4DB2-BD59-A6C34878D82A}"/>
                </a:extLst>
              </a:tr>
              <a:tr h="252000">
                <a:tc rowSpan="5">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　化石燃料を</a:t>
                      </a:r>
                      <a:r>
                        <a:rPr kumimoji="1" lang="en-US" altLang="ja-JP" sz="1400" dirty="0">
                          <a:latin typeface="メイリオ" panose="020B0604030504040204" pitchFamily="50" charset="-128"/>
                          <a:ea typeface="メイリオ" panose="020B0604030504040204" pitchFamily="50" charset="-128"/>
                        </a:rPr>
                        <a:t>15</a:t>
                      </a:r>
                      <a:r>
                        <a:rPr kumimoji="1" lang="ja-JP" altLang="en-US" sz="1400" dirty="0">
                          <a:latin typeface="メイリオ" panose="020B0604030504040204" pitchFamily="50" charset="-128"/>
                          <a:ea typeface="メイリオ" panose="020B0604030504040204" pitchFamily="50" charset="-128"/>
                        </a:rPr>
                        <a:t>％以上削減</a:t>
                      </a:r>
                    </a:p>
                  </a:txBody>
                  <a:tcPr anchor="ctr">
                    <a:solidFill>
                      <a:schemeClr val="accent3">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 木質バイオマスボイラー</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化石燃料使用量の</a:t>
                      </a: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％以上の削減</a:t>
                      </a:r>
                    </a:p>
                  </a:txBody>
                  <a:tcPr>
                    <a:solidFill>
                      <a:schemeClr val="accent3">
                        <a:lumMod val="60000"/>
                        <a:lumOff val="40000"/>
                      </a:schemeClr>
                    </a:solidFill>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燃油暖房機とヒートポンプの併用</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電動草刈機</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水田水管理省力化システム</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GNSS</a:t>
                      </a:r>
                      <a:r>
                        <a:rPr kumimoji="1" lang="ja-JP" altLang="en-US" sz="1100" dirty="0">
                          <a:latin typeface="メイリオ" panose="020B0604030504040204" pitchFamily="50" charset="-128"/>
                          <a:ea typeface="メイリオ" panose="020B0604030504040204" pitchFamily="50" charset="-128"/>
                        </a:rPr>
                        <a:t>自動操舵システム</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rowSpan="4">
                  <a:txBody>
                    <a:bodyPr/>
                    <a:lstStyle/>
                    <a:p>
                      <a:pPr algn="l">
                        <a:lnSpc>
                          <a:spcPts val="1000"/>
                        </a:lnSpc>
                      </a:pPr>
                      <a:r>
                        <a:rPr kumimoji="1" lang="ja-JP" altLang="en-US" sz="1400" dirty="0">
                          <a:latin typeface="メイリオ" panose="020B0604030504040204" pitchFamily="50" charset="-128"/>
                          <a:ea typeface="メイリオ" panose="020B0604030504040204" pitchFamily="50" charset="-128"/>
                        </a:rPr>
                        <a:t>　化学肥料を</a:t>
                      </a: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％以上削減</a:t>
                      </a:r>
                    </a:p>
                  </a:txBody>
                  <a:tcPr anchor="ctr">
                    <a:solidFill>
                      <a:schemeClr val="accent3">
                        <a:lumMod val="40000"/>
                        <a:lumOff val="60000"/>
                      </a:schemeClr>
                    </a:solidFill>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マニュアスプレッダ（堆肥散布機）</a:t>
                      </a: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土壌センサ搭載型可変施肥田植機</a:t>
                      </a: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ハウス栽培における自動かん水システム</a:t>
                      </a: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局所施肥ドローン</a:t>
                      </a:r>
                    </a:p>
                  </a:txBody>
                  <a:tcPr marT="72000" marB="0" anchor="ctr">
                    <a:solidFill>
                      <a:schemeClr val="accent3">
                        <a:lumMod val="40000"/>
                        <a:lumOff val="60000"/>
                      </a:schemeClr>
                    </a:solidFill>
                  </a:tcPr>
                </a:tc>
                <a:extLst>
                  <a:ext uri="{0D108BD9-81ED-4DB2-BD59-A6C34878D82A}"/>
                </a:extLst>
              </a:tr>
            </a:tbl>
          </a:graphicData>
        </a:graphic>
      </p:graphicFrame>
      <p:sp>
        <p:nvSpPr>
          <p:cNvPr id="1388" name="四角形: 角を丸くする 3"/>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a:solidFill>
                  <a:prstClr val="black"/>
                </a:solidFill>
                <a:latin typeface="メイリオ" panose="020B0604030504040204" pitchFamily="50" charset="-128"/>
                <a:ea typeface="メイリオ" panose="020B0604030504040204" pitchFamily="50" charset="-128"/>
              </a:rPr>
              <a:t>1</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89" name="テキスト ボックス 7"/>
          <p:cNvSpPr txBox="1"/>
          <p:nvPr/>
        </p:nvSpPr>
        <p:spPr>
          <a:xfrm>
            <a:off x="0" y="566331"/>
            <a:ext cx="9906000" cy="323165"/>
          </a:xfrm>
          <a:prstGeom prst="rect">
            <a:avLst/>
          </a:prstGeom>
          <a:noFill/>
        </p:spPr>
        <p:txBody>
          <a:bodyPr wrap="square" lIns="180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みどり農業推進優先枠は、以下の（１）又は（２）に該当する機械等が対象です。</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81501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395" name="正方形/長方形 17"/>
          <p:cNvSpPr/>
          <p:nvPr/>
        </p:nvSpPr>
        <p:spPr>
          <a:xfrm>
            <a:off x="4194702" y="2152831"/>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cxnSp>
        <p:nvCxnSpPr>
          <p:cNvPr id="1396"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97" name="正方形/長方形 31"/>
          <p:cNvSpPr/>
          <p:nvPr/>
        </p:nvSpPr>
        <p:spPr>
          <a:xfrm>
            <a:off x="609557" y="-19549"/>
            <a:ext cx="8680333" cy="400110"/>
          </a:xfrm>
          <a:prstGeom prst="rect">
            <a:avLst/>
          </a:prstGeom>
        </p:spPr>
        <p:txBody>
          <a:bodyPr wrap="square">
            <a:spAutoFit/>
          </a:bodyPr>
          <a:lstStyle/>
          <a:p>
            <a:pPr algn="ct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a:t>
            </a: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Ⅶ</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助成対象者の遵守事項</a:t>
            </a:r>
          </a:p>
        </p:txBody>
      </p:sp>
      <p:cxnSp>
        <p:nvCxnSpPr>
          <p:cNvPr id="1398" name="直線コネクタ 52"/>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399" name="表 2"/>
          <p:cNvGraphicFramePr>
            <a:graphicFrameLocks noGrp="1"/>
          </p:cNvGraphicFramePr>
          <p:nvPr>
            <p:extLst>
              <p:ext uri="{D42A27DB-BD31-4B8C-83A1-F6EECF244321}">
                <p14:modId xmlns:p14="http://schemas.microsoft.com/office/powerpoint/2010/main" val="3604363155"/>
              </p:ext>
            </p:extLst>
          </p:nvPr>
        </p:nvGraphicFramePr>
        <p:xfrm>
          <a:off x="58024" y="1635340"/>
          <a:ext cx="9788052" cy="5087356"/>
        </p:xfrm>
        <a:graphic>
          <a:graphicData uri="http://schemas.openxmlformats.org/drawingml/2006/table">
            <a:tbl>
              <a:tblPr firstRow="1">
                <a:tableStyleId>{5C22544A-7EE6-4342-B048-85BDC9FD1C3A}</a:tableStyleId>
              </a:tblPr>
              <a:tblGrid>
                <a:gridCol w="576993">
                  <a:extLst>
                    <a:ext uri="{9D8B030D-6E8A-4147-A177-3AD203B41FA5}"/>
                  </a:extLst>
                </a:gridCol>
                <a:gridCol w="9211059">
                  <a:extLst>
                    <a:ext uri="{9D8B030D-6E8A-4147-A177-3AD203B41FA5}"/>
                  </a:extLst>
                </a:gridCol>
              </a:tblGrid>
              <a:tr h="443356">
                <a:tc>
                  <a:txBody>
                    <a:bodyPr/>
                    <a:lstStyle/>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指導</a:t>
                      </a:r>
                      <a:endParaRPr lang="en-US" altLang="ja-JP" sz="1200" u="none" strike="noStrike" dirty="0">
                        <a:solidFill>
                          <a:schemeClr val="bg1"/>
                        </a:solidFill>
                        <a:effectLst/>
                        <a:latin typeface="メイリオ" panose="020B0604030504040204" pitchFamily="50" charset="-128"/>
                        <a:ea typeface="メイリオ" panose="020B0604030504040204" pitchFamily="50" charset="-128"/>
                      </a:endParaRPr>
                    </a:p>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時期</a:t>
                      </a: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tc>
                  <a:txBody>
                    <a:bodyPr/>
                    <a:lstStyle/>
                    <a:p>
                      <a:pPr algn="ctr" fontAlgn="ctr"/>
                      <a:r>
                        <a:rPr lang="ja-JP" altLang="en-US" sz="1600" u="none" strike="noStrike" dirty="0">
                          <a:solidFill>
                            <a:schemeClr val="bg1"/>
                          </a:solidFill>
                          <a:effectLst/>
                          <a:latin typeface="メイリオ" panose="020B0604030504040204" pitchFamily="50" charset="-128"/>
                          <a:ea typeface="メイリオ" panose="020B0604030504040204" pitchFamily="50" charset="-128"/>
                        </a:rPr>
                        <a:t>指　　　　導　　　　事　　　　項</a:t>
                      </a:r>
                      <a:endParaRPr lang="ja-JP" altLang="en-US" sz="16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extLst>
                  <a:ext uri="{0D108BD9-81ED-4DB2-BD59-A6C34878D82A}"/>
                </a:extLst>
              </a:tr>
              <a:tr h="360000">
                <a:tc rowSpan="5">
                  <a:txBody>
                    <a:bodyPr/>
                    <a:lstStyle/>
                    <a:p>
                      <a:pPr algn="ctr" fontAlgn="ctr"/>
                      <a:r>
                        <a:rPr lang="zh-TW" altLang="en-US" sz="1200" u="none" strike="noStrike" dirty="0">
                          <a:solidFill>
                            <a:schemeClr val="tx1"/>
                          </a:solidFill>
                          <a:effectLst/>
                          <a:latin typeface="メイリオ" panose="020B0604030504040204" pitchFamily="50" charset="-128"/>
                          <a:ea typeface="メイリオ" panose="020B0604030504040204" pitchFamily="50" charset="-128"/>
                        </a:rPr>
                        <a:t>計画承認前</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3798" marR="3798" marT="3798" marB="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農作業安全対策を講じること　　</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経営発展に向けた取組が円滑に進展するよう、支援機関を積極的に活用するよう努めること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農業版ＢＣＰ（事業継続計画）を策定するよう努めること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青色申告を実施するよう努めること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環境負荷低減チェックシートの取組を実施すること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rowSpan="3">
                  <a:txBody>
                    <a:bodyPr/>
                    <a:lstStyle/>
                    <a:p>
                      <a:pPr algn="ctr" fontAlgn="ctr"/>
                      <a:r>
                        <a:rPr lang="ja-JP" altLang="en-US" sz="1200" u="none" strike="noStrike" dirty="0">
                          <a:solidFill>
                            <a:schemeClr val="tx1"/>
                          </a:solidFill>
                          <a:effectLst/>
                          <a:latin typeface="メイリオ" panose="020B0604030504040204" pitchFamily="50" charset="-128"/>
                          <a:ea typeface="メイリオ" panose="020B0604030504040204" pitchFamily="50" charset="-128"/>
                        </a:rPr>
                        <a:t>事業着工前</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3798" marR="3798" marT="3798" marB="0" vert="eaVert" anchor="ct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個別経営体調書等の記載事項に即して、適切に機械等の導入等を行うこと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1044000">
                <a:tc vMerge="1">
                  <a:txBody>
                    <a:bodyPr/>
                    <a:lstStyle/>
                    <a:p>
                      <a:endParaRPr kumimoji="1" lang="ja-JP" altLang="en-US"/>
                    </a:p>
                  </a:txBody>
                  <a:tcPr/>
                </a:tc>
                <a:tc>
                  <a:txBody>
                    <a:bodyPr/>
                    <a:lstStyle/>
                    <a:p>
                      <a:pPr algn="l" fontAlgn="ctr"/>
                      <a:r>
                        <a:rPr lang="ja-JP" altLang="en-US" sz="1200" u="none" strike="noStrike" dirty="0">
                          <a:solidFill>
                            <a:srgbClr val="FF0000"/>
                          </a:solidFill>
                          <a:effectLst/>
                          <a:latin typeface="メイリオ" panose="020B0604030504040204" pitchFamily="50" charset="-128"/>
                          <a:ea typeface="メイリオ" panose="020B0604030504040204" pitchFamily="50" charset="-128"/>
                        </a:rPr>
                        <a:t>事業実施主体からの助成金の交付決定に基づき着工すること</a:t>
                      </a:r>
                      <a:endParaRPr lang="en-US" altLang="ja-JP" sz="120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endParaRPr lang="en-US" altLang="ja-JP" sz="400" u="none" strike="noStrike" dirty="0">
                        <a:solidFill>
                          <a:schemeClr val="tx1"/>
                        </a:solidFill>
                        <a:effectLst/>
                        <a:latin typeface="メイリオ" panose="020B0604030504040204" pitchFamily="50" charset="-128"/>
                        <a:ea typeface="メイリオ" panose="020B0604030504040204" pitchFamily="50" charset="-128"/>
                      </a:endParaRPr>
                    </a:p>
                    <a:p>
                      <a:pPr algn="l" fontAlgn="ctr"/>
                      <a:r>
                        <a:rPr lang="en-US" altLang="ja-JP" sz="1000" u="none" strike="noStrike" dirty="0">
                          <a:solidFill>
                            <a:schemeClr val="tx1"/>
                          </a:solidFill>
                          <a:effectLst/>
                          <a:latin typeface="メイリオ" panose="020B0604030504040204" pitchFamily="50" charset="-128"/>
                          <a:ea typeface="メイリオ" panose="020B0604030504040204" pitchFamily="50" charset="-128"/>
                        </a:rPr>
                        <a:t>※</a:t>
                      </a:r>
                      <a:r>
                        <a:rPr lang="ja-JP" altLang="en-US" sz="1000" u="none" strike="noStrike" dirty="0">
                          <a:solidFill>
                            <a:schemeClr val="tx1"/>
                          </a:solidFill>
                          <a:effectLst/>
                          <a:latin typeface="メイリオ" panose="020B0604030504040204" pitchFamily="50" charset="-128"/>
                          <a:ea typeface="メイリオ" panose="020B0604030504040204" pitchFamily="50" charset="-128"/>
                        </a:rPr>
                        <a:t>市町村等交付規則に交付決定前着工の規定がある場合</a:t>
                      </a:r>
                      <a:br>
                        <a:rPr lang="en-US" altLang="ja-JP" sz="1000" u="none" strike="noStrike" dirty="0">
                          <a:solidFill>
                            <a:schemeClr val="tx1"/>
                          </a:solidFill>
                          <a:effectLst/>
                          <a:latin typeface="メイリオ" panose="020B0604030504040204" pitchFamily="50" charset="-128"/>
                          <a:ea typeface="メイリオ" panose="020B0604030504040204" pitchFamily="50" charset="-128"/>
                        </a:rPr>
                      </a:br>
                      <a:r>
                        <a:rPr lang="ja-JP" altLang="en-US" sz="1000" u="none" strike="noStrike" dirty="0">
                          <a:solidFill>
                            <a:schemeClr val="tx1"/>
                          </a:solidFill>
                          <a:effectLst/>
                          <a:latin typeface="メイリオ" panose="020B0604030504040204" pitchFamily="50" charset="-128"/>
                          <a:ea typeface="メイリオ" panose="020B0604030504040204" pitchFamily="50" charset="-128"/>
                        </a:rPr>
                        <a:t>　緊急かつやむを得ない事情により交付決定前に事業を実施するときは、交付決定前着工届を提出すること。なお、交付決定前に着工する場合は、事業の内容が的確となり、かつ、助成金の交付が確実となってから必要最小限の範囲内で着工し、交付決定までのあらゆる損失費用は助成対象者自らの責任となることを了知すること。</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540000">
                <a:tc vMerge="1">
                  <a:txBody>
                    <a:bodyPr/>
                    <a:lstStyle/>
                    <a:p>
                      <a:endParaRPr kumimoji="1" lang="ja-JP" altLang="en-US"/>
                    </a:p>
                  </a:txBody>
                  <a:tcPr/>
                </a:tc>
                <a:tc>
                  <a:txBody>
                    <a:bodyPr/>
                    <a:lstStyle/>
                    <a:p>
                      <a:pPr algn="l" fontAlgn="ctr"/>
                      <a:r>
                        <a:rPr lang="ja-JP" altLang="en-US" sz="1200" u="none" strike="noStrike" dirty="0">
                          <a:solidFill>
                            <a:srgbClr val="FF0000"/>
                          </a:solidFill>
                          <a:effectLst/>
                          <a:latin typeface="メイリオ" panose="020B0604030504040204" pitchFamily="50" charset="-128"/>
                          <a:ea typeface="メイリオ" panose="020B0604030504040204" pitchFamily="50" charset="-128"/>
                        </a:rPr>
                        <a:t>機械等の導入に当たっては、中古機械等を含め、一般競争入札、複数の業者からの見積もり徴取等により、事業費（リース導入の場合は事業費にリース諸費用を加えた額）の低減に向けた取組を行うこと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rowSpan="2">
                  <a:txBody>
                    <a:bodyPr/>
                    <a:lstStyle/>
                    <a:p>
                      <a:pPr algn="ctr"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algn="ctr"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着工後</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0" marR="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事業に着工した場合には、着工届を提出すること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540000">
                <a:tc vMerge="1">
                  <a:txBody>
                    <a:bodyPr/>
                    <a:lstStyle/>
                    <a:p>
                      <a:pPr algn="ctr" fontAlgn="ct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0" marR="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園芸施設共済、農機具共済、民間事業者が提供する保険又は施工・販売業者等による保証等に加入すること</a:t>
                      </a:r>
                      <a:endParaRPr lang="en-US" altLang="ja-JP" sz="1200" b="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（加入期間：通年かつ処分制限期間満了まで）</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bl>
          </a:graphicData>
        </a:graphic>
      </p:graphicFrame>
      <p:sp>
        <p:nvSpPr>
          <p:cNvPr id="1400" name="四角形: 角を丸くする 1"/>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17</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401" name="テキスト ボックス 3"/>
          <p:cNvSpPr txBox="1"/>
          <p:nvPr/>
        </p:nvSpPr>
        <p:spPr>
          <a:xfrm>
            <a:off x="117948" y="782577"/>
            <a:ext cx="9679195" cy="523220"/>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　助成対象者（農業者）は、助成事業の実施に際して、以下の事項を遵守する必要がありますので、予めご承知おきください。</a:t>
            </a:r>
          </a:p>
        </p:txBody>
      </p:sp>
    </p:spTree>
    <p:extLst>
      <p:ext uri="{BB962C8B-B14F-4D97-AF65-F5344CB8AC3E}">
        <p14:creationId xmlns:p14="http://schemas.microsoft.com/office/powerpoint/2010/main" val="1040367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407" name="テキスト ボックス 6"/>
          <p:cNvSpPr txBox="1"/>
          <p:nvPr/>
        </p:nvSpPr>
        <p:spPr>
          <a:xfrm>
            <a:off x="28338" y="6286679"/>
            <a:ext cx="9647658" cy="461665"/>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注１　「指導時期」は目安として記載したものです。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２　</a:t>
            </a:r>
            <a:r>
              <a:rPr lang="ja-JP" altLang="en-US" sz="1200" dirty="0">
                <a:solidFill>
                  <a:srgbClr val="FF0000"/>
                </a:solidFill>
                <a:latin typeface="メイリオ" panose="020B0604030504040204" pitchFamily="50" charset="-128"/>
                <a:ea typeface="メイリオ" panose="020B0604030504040204" pitchFamily="50" charset="-128"/>
              </a:rPr>
              <a:t>赤字</a:t>
            </a:r>
            <a:r>
              <a:rPr lang="ja-JP" altLang="en-US" sz="1200" dirty="0">
                <a:latin typeface="メイリオ" panose="020B0604030504040204" pitchFamily="50" charset="-128"/>
                <a:ea typeface="メイリオ" panose="020B0604030504040204" pitchFamily="50" charset="-128"/>
              </a:rPr>
              <a:t>の指導事項は、会計検査院の指摘等を踏まえた特に配意すべき指導事項です。</a:t>
            </a:r>
          </a:p>
        </p:txBody>
      </p:sp>
      <p:sp>
        <p:nvSpPr>
          <p:cNvPr id="1408" name="正方形/長方形 17"/>
          <p:cNvSpPr/>
          <p:nvPr/>
        </p:nvSpPr>
        <p:spPr>
          <a:xfrm>
            <a:off x="4194702" y="2379334"/>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sp>
        <p:nvSpPr>
          <p:cNvPr id="1409" name="四角形: 角を丸くする 1"/>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18</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410" name="表 2"/>
          <p:cNvGraphicFramePr>
            <a:graphicFrameLocks noGrp="1"/>
          </p:cNvGraphicFramePr>
          <p:nvPr>
            <p:extLst>
              <p:ext uri="{D42A27DB-BD31-4B8C-83A1-F6EECF244321}">
                <p14:modId xmlns:p14="http://schemas.microsoft.com/office/powerpoint/2010/main" val="1495271301"/>
              </p:ext>
            </p:extLst>
          </p:nvPr>
        </p:nvGraphicFramePr>
        <p:xfrm>
          <a:off x="58016" y="155463"/>
          <a:ext cx="9791378" cy="6023356"/>
        </p:xfrm>
        <a:graphic>
          <a:graphicData uri="http://schemas.openxmlformats.org/drawingml/2006/table">
            <a:tbl>
              <a:tblPr firstRow="1">
                <a:tableStyleId>{5C22544A-7EE6-4342-B048-85BDC9FD1C3A}</a:tableStyleId>
              </a:tblPr>
              <a:tblGrid>
                <a:gridCol w="468000">
                  <a:extLst>
                    <a:ext uri="{9D8B030D-6E8A-4147-A177-3AD203B41FA5}"/>
                  </a:extLst>
                </a:gridCol>
                <a:gridCol w="9323378">
                  <a:extLst>
                    <a:ext uri="{9D8B030D-6E8A-4147-A177-3AD203B41FA5}"/>
                  </a:extLst>
                </a:gridCol>
              </a:tblGrid>
              <a:tr h="443356">
                <a:tc>
                  <a:txBody>
                    <a:bodyPr/>
                    <a:lstStyle/>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指導</a:t>
                      </a:r>
                      <a:endParaRPr lang="en-US" altLang="ja-JP" sz="1200" u="none" strike="noStrike" dirty="0">
                        <a:solidFill>
                          <a:schemeClr val="bg1"/>
                        </a:solidFill>
                        <a:effectLst/>
                        <a:latin typeface="メイリオ" panose="020B0604030504040204" pitchFamily="50" charset="-128"/>
                        <a:ea typeface="メイリオ" panose="020B0604030504040204" pitchFamily="50" charset="-128"/>
                      </a:endParaRPr>
                    </a:p>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時期</a:t>
                      </a: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tc>
                  <a:txBody>
                    <a:bodyPr/>
                    <a:lstStyle/>
                    <a:p>
                      <a:pPr algn="ctr" fontAlgn="ctr"/>
                      <a:r>
                        <a:rPr lang="ja-JP" altLang="en-US" sz="1600" u="none" strike="noStrike" dirty="0">
                          <a:solidFill>
                            <a:schemeClr val="bg1"/>
                          </a:solidFill>
                          <a:effectLst/>
                          <a:latin typeface="メイリオ" panose="020B0604030504040204" pitchFamily="50" charset="-128"/>
                          <a:ea typeface="メイリオ" panose="020B0604030504040204" pitchFamily="50" charset="-128"/>
                        </a:rPr>
                        <a:t>指　　　　導　　　　事　　　　項</a:t>
                      </a:r>
                      <a:endParaRPr lang="ja-JP" altLang="en-US" sz="16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extLst>
                  <a:ext uri="{0D108BD9-81ED-4DB2-BD59-A6C34878D82A}"/>
                </a:extLst>
              </a:tr>
              <a:tr h="36000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事業完了後</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事業を完了した場合には、しゅん工届を提出すること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法定耐用年数（中古機械等の場合は中古資産耐用年数）に相当する期間（リース導入の場合はリース期間）に準じ処分制限期間を設定すること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財産管理台帳を備え置くこと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導入等した機械等の管理運営日誌又は利用簿等を作成し、整備保存すること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機械等の管理運営日誌又は利用簿等を少なくとも年に一度提出すること</a:t>
                      </a:r>
                      <a:b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b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また、過去に他の補助事業により導入等した機械等についても、適切に管理運営すること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達成状況</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の報告</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成果目標の達成状況を青色申告決算書、損益計算書等の根拠資料等を添付して報告すること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成果目標の報告と併せて、園芸施設共済、農機具共済、民間事業者が提供する保険又は施工・販売業者等による保証等が通年で継続されていることを証する書類を提出すること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終了後</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事業終了年度の翌年度から起算して５年間、事業の実施に係る関係書類等（事業実施要綱別記の第６参照）を整理保存すること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農業共済その他の農業関係の保険へ積極的に加入するように努めること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処分制限期間内</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導入等した機械等に係る管理規程や財産管理台帳、管理運営日誌又は利用簿等の管理関係書類を整理保存すること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導入等した機械等の移転若しくは更新又は生産能力、利用規模、利用方法等に影響を及ぼすと認められる変更を伴う増築、模様替え等を行うときは、あらかじめ事業実施主体へに報告すること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助成金の交付の目的に反して使用し、譲渡し、交換し、貸付け、又は担保に供しようとするときは、市町村交付規則等に基づき財産処分の申請を行うこと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天災その他の災害による被害を受けたときは、直ちに報告すること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bl>
          </a:graphicData>
        </a:graphic>
      </p:graphicFrame>
    </p:spTree>
    <p:extLst>
      <p:ext uri="{BB962C8B-B14F-4D97-AF65-F5344CB8AC3E}">
        <p14:creationId xmlns:p14="http://schemas.microsoft.com/office/powerpoint/2010/main" val="395282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28" name="四角形: 角を丸くする 36"/>
          <p:cNvSpPr/>
          <p:nvPr/>
        </p:nvSpPr>
        <p:spPr>
          <a:xfrm>
            <a:off x="9526948" y="6480482"/>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１</a:t>
            </a:r>
          </a:p>
        </p:txBody>
      </p:sp>
      <p:sp>
        <p:nvSpPr>
          <p:cNvPr id="1129" name="テキスト ボックス 12"/>
          <p:cNvSpPr txBox="1"/>
          <p:nvPr/>
        </p:nvSpPr>
        <p:spPr>
          <a:xfrm>
            <a:off x="38388" y="1173385"/>
            <a:ext cx="9793235" cy="4401205"/>
          </a:xfrm>
          <a:prstGeom prst="rect">
            <a:avLst/>
          </a:prstGeom>
          <a:noFill/>
          <a:ln>
            <a:noFill/>
            <a:prstDash val="dash"/>
          </a:ln>
        </p:spPr>
        <p:txBody>
          <a:bodyPr wrap="square" rtlCol="0">
            <a:spAutoFit/>
          </a:bodyPr>
          <a:lstStyle/>
          <a:p>
            <a:pPr marL="179999"/>
            <a:r>
              <a:rPr lang="ja-JP" altLang="en-US" sz="1400" dirty="0">
                <a:latin typeface="メイリオ" panose="020B0604030504040204" pitchFamily="50" charset="-128"/>
                <a:ea typeface="メイリオ" panose="020B0604030504040204" pitchFamily="50" charset="-128"/>
              </a:rPr>
              <a:t>　令和６年度の本事業は、「担い手確保・経営強化支援対策」と</a:t>
            </a:r>
            <a:endParaRPr lang="en-US" altLang="ja-JP" sz="1400" dirty="0">
              <a:latin typeface="メイリオ" panose="020B0604030504040204" pitchFamily="50" charset="-128"/>
              <a:ea typeface="メイリオ" panose="020B0604030504040204" pitchFamily="50" charset="-128"/>
            </a:endParaRPr>
          </a:p>
          <a:p>
            <a:pPr marL="179999"/>
            <a:r>
              <a:rPr lang="ja-JP" altLang="en-US" sz="1400" dirty="0">
                <a:latin typeface="メイリオ" panose="020B0604030504040204" pitchFamily="50" charset="-128"/>
                <a:ea typeface="メイリオ" panose="020B0604030504040204" pitchFamily="50" charset="-128"/>
              </a:rPr>
              <a:t>「地域農業構造転換支援対策」の２つの対策となります。</a:t>
            </a:r>
            <a:endParaRPr lang="en-US" altLang="ja-JP" sz="1400" dirty="0">
              <a:latin typeface="メイリオ" panose="020B0604030504040204" pitchFamily="50" charset="-128"/>
              <a:ea typeface="メイリオ" panose="020B0604030504040204" pitchFamily="50" charset="-128"/>
            </a:endParaRPr>
          </a:p>
          <a:p>
            <a:pPr marL="180000"/>
            <a:endParaRPr lang="en-US" altLang="ja-JP" sz="800" dirty="0">
              <a:latin typeface="メイリオ" panose="020B0604030504040204" pitchFamily="50" charset="-128"/>
              <a:ea typeface="メイリオ" panose="020B0604030504040204" pitchFamily="50" charset="-128"/>
            </a:endParaRPr>
          </a:p>
          <a:p>
            <a:pPr marL="179999"/>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（１）担い手確保・経営強化支援対策</a:t>
            </a:r>
            <a:endParaRPr lang="en-US" altLang="ja-JP" sz="1600" b="1" dirty="0">
              <a:solidFill>
                <a:schemeClr val="accent6">
                  <a:lumMod val="75000"/>
                </a:schemeClr>
              </a:solidFill>
              <a:latin typeface="メイリオ" panose="020B0604030504040204" pitchFamily="50" charset="-128"/>
              <a:ea typeface="メイリオ" panose="020B0604030504040204" pitchFamily="50" charset="-128"/>
            </a:endParaRPr>
          </a:p>
          <a:p>
            <a:pPr marL="179999"/>
            <a:endParaRPr lang="en-US" altLang="ja-JP" sz="800" b="1" dirty="0">
              <a:solidFill>
                <a:schemeClr val="accent5">
                  <a:lumMod val="75000"/>
                </a:schemeClr>
              </a:solidFill>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融資を活用</a:t>
            </a:r>
            <a:r>
              <a:rPr lang="ja-JP" altLang="en-US" sz="1400" dirty="0">
                <a:latin typeface="メイリオ" panose="020B0604030504040204" pitchFamily="50" charset="-128"/>
                <a:ea typeface="メイリオ" panose="020B0604030504040204" pitchFamily="50" charset="-128"/>
              </a:rPr>
              <a:t>するなどして経営発展に必要な</a:t>
            </a:r>
            <a:r>
              <a:rPr lang="ja-JP" altLang="en-US" sz="1400" u="sng" dirty="0">
                <a:latin typeface="メイリオ" panose="020B0604030504040204" pitchFamily="50" charset="-128"/>
                <a:ea typeface="メイリオ" panose="020B0604030504040204" pitchFamily="50" charset="-128"/>
              </a:rPr>
              <a:t>農業用機械・施設等の導入等</a:t>
            </a:r>
            <a:r>
              <a:rPr lang="ja-JP" altLang="en-US" sz="1400" dirty="0">
                <a:latin typeface="メイリオ" panose="020B0604030504040204" pitchFamily="50" charset="-128"/>
                <a:ea typeface="メイリオ" panose="020B0604030504040204" pitchFamily="50" charset="-128"/>
              </a:rPr>
              <a:t>を行う助成対象者</a:t>
            </a:r>
            <a:endParaRPr lang="en-US" altLang="ja-JP" sz="1400"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に対して、市町村が助成する事業」に要する経費を、国が都道府県を通じて補助するものです。</a:t>
            </a:r>
            <a:endParaRPr lang="en-US" altLang="ja-JP" sz="1400" dirty="0">
              <a:latin typeface="メイリオ" panose="020B0604030504040204" pitchFamily="50" charset="-128"/>
              <a:ea typeface="メイリオ" panose="020B0604030504040204" pitchFamily="50" charset="-128"/>
            </a:endParaRPr>
          </a:p>
          <a:p>
            <a:pPr marL="540000"/>
            <a:endParaRPr lang="en-US" altLang="ja-JP" sz="800" dirty="0">
              <a:solidFill>
                <a:schemeClr val="accent4">
                  <a:lumMod val="50000"/>
                </a:schemeClr>
              </a:solidFill>
              <a:latin typeface="メイリオ" panose="020B0604030504040204" pitchFamily="50" charset="-128"/>
              <a:ea typeface="メイリオ" panose="020B0604030504040204" pitchFamily="50" charset="-128"/>
            </a:endParaRPr>
          </a:p>
          <a:p>
            <a:pPr marL="179999"/>
            <a:r>
              <a:rPr lang="ja-JP" altLang="en-US" sz="1600" b="1" dirty="0">
                <a:solidFill>
                  <a:schemeClr val="accent4">
                    <a:lumMod val="50000"/>
                  </a:schemeClr>
                </a:solidFill>
                <a:latin typeface="メイリオ" panose="020B0604030504040204" pitchFamily="50" charset="-128"/>
                <a:ea typeface="メイリオ" panose="020B0604030504040204" pitchFamily="50" charset="-128"/>
              </a:rPr>
              <a:t>（２）地域農業構造転換支援対策（新設）</a:t>
            </a:r>
            <a:endParaRPr lang="en-US" altLang="ja-JP" sz="1600" b="1" dirty="0">
              <a:solidFill>
                <a:schemeClr val="accent4">
                  <a:lumMod val="50000"/>
                </a:schemeClr>
              </a:solidFill>
              <a:latin typeface="メイリオ" panose="020B0604030504040204" pitchFamily="50" charset="-128"/>
              <a:ea typeface="メイリオ" panose="020B0604030504040204" pitchFamily="50" charset="-128"/>
            </a:endParaRPr>
          </a:p>
          <a:p>
            <a:pPr marL="179999"/>
            <a:endParaRPr lang="en-US" altLang="ja-JP" sz="800" b="1" dirty="0">
              <a:solidFill>
                <a:schemeClr val="accent4">
                  <a:lumMod val="50000"/>
                </a:schemeClr>
              </a:solidFill>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　「地域計画の早期実現を図るため、農地引受力の向上を図る際に必要な</a:t>
            </a:r>
            <a:endParaRPr lang="en-US" altLang="ja-JP" sz="1400" dirty="0">
              <a:latin typeface="メイリオ" panose="020B0604030504040204" pitchFamily="50" charset="-128"/>
              <a:ea typeface="メイリオ" panose="020B0604030504040204" pitchFamily="50" charset="-128"/>
            </a:endParaRPr>
          </a:p>
          <a:p>
            <a:pPr marL="540000"/>
            <a:endParaRPr lang="en-US" altLang="ja-JP" sz="800"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①　農業用機械・施設等の導入等</a:t>
            </a:r>
            <a:r>
              <a:rPr lang="ja-JP" altLang="en-US" sz="1400" u="sng" dirty="0">
                <a:latin typeface="メイリオ" panose="020B0604030504040204" pitchFamily="50" charset="-128"/>
                <a:ea typeface="メイリオ" panose="020B0604030504040204" pitchFamily="50" charset="-128"/>
              </a:rPr>
              <a:t>（融資不要）</a:t>
            </a:r>
            <a:r>
              <a:rPr lang="en-US" altLang="ja-JP" sz="1400" dirty="0">
                <a:latin typeface="メイリオ" panose="020B0604030504040204" pitchFamily="50" charset="-128"/>
                <a:ea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rPr>
              <a:t>「購入</a:t>
            </a:r>
            <a:r>
              <a:rPr lang="en-US" altLang="ja-JP" sz="1400" u="sng" baseline="300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a:t>
            </a:r>
            <a:endParaRPr lang="en-US" altLang="ja-JP" sz="1400" u="sng" baseline="30000" dirty="0">
              <a:latin typeface="メイリオ" panose="020B0604030504040204" pitchFamily="50" charset="-128"/>
              <a:ea typeface="メイリオ" panose="020B0604030504040204" pitchFamily="50" charset="-128"/>
            </a:endParaRPr>
          </a:p>
          <a:p>
            <a:pPr marL="540000"/>
            <a:endParaRPr lang="en-US" altLang="ja-JP" sz="400" u="sng"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②　農業用機械のリース導入</a:t>
            </a:r>
            <a:r>
              <a:rPr lang="en-US" altLang="ja-JP" sz="1400" dirty="0">
                <a:latin typeface="メイリオ" panose="020B0604030504040204" pitchFamily="50" charset="-128"/>
                <a:ea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rPr>
              <a:t>「リース導入」</a:t>
            </a:r>
            <a:endParaRPr lang="en-US" altLang="ja-JP" sz="1400" u="sng" dirty="0">
              <a:latin typeface="メイリオ" panose="020B0604030504040204" pitchFamily="50" charset="-128"/>
              <a:ea typeface="メイリオ" panose="020B0604030504040204" pitchFamily="50" charset="-128"/>
            </a:endParaRPr>
          </a:p>
          <a:p>
            <a:pPr marL="540000"/>
            <a:endParaRPr lang="en-US" altLang="ja-JP" sz="800" u="sng"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を行う助成対象者に対して、市町村が助成する事業」に要する経費を、国が都道府県を通じて補助するものです。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この～要望調査の実施に当たって～においては、地域農業構造転換対策のうち農業用機械のリース導入以外を「購入」としています。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pPr marL="179999"/>
            <a:r>
              <a:rPr lang="ja-JP" altLang="en-US" sz="1400" dirty="0">
                <a:latin typeface="メイリオ" panose="020B0604030504040204" pitchFamily="50" charset="-128"/>
                <a:ea typeface="メイリオ" panose="020B0604030504040204" pitchFamily="50" charset="-128"/>
              </a:rPr>
              <a:t>　助成対象者は、</a:t>
            </a:r>
            <a:r>
              <a:rPr lang="ja-JP" altLang="en-US" sz="1400" dirty="0">
                <a:solidFill>
                  <a:srgbClr val="FF0000"/>
                </a:solidFill>
                <a:latin typeface="メイリオ" panose="020B0604030504040204" pitchFamily="50" charset="-128"/>
                <a:ea typeface="メイリオ" panose="020B0604030504040204" pitchFamily="50" charset="-128"/>
              </a:rPr>
              <a:t>担い手確保・経営強化支援対策、地域農業構造転換支援対策の購入支援、地域農業構造転換支援対策のリース導入支援は、</a:t>
            </a:r>
            <a:r>
              <a:rPr lang="ja-JP" altLang="en-US" sz="1400" u="sng" dirty="0">
                <a:solidFill>
                  <a:srgbClr val="FF0000"/>
                </a:solidFill>
                <a:latin typeface="メイリオ" panose="020B0604030504040204" pitchFamily="50" charset="-128"/>
                <a:ea typeface="メイリオ" panose="020B0604030504040204" pitchFamily="50" charset="-128"/>
              </a:rPr>
              <a:t>いずれか１つしか事業実施できません</a:t>
            </a:r>
            <a:r>
              <a:rPr lang="ja-JP" altLang="en-US" sz="1400" dirty="0">
                <a:latin typeface="メイリオ" panose="020B0604030504040204" pitchFamily="50" charset="-128"/>
                <a:ea typeface="メイリオ" panose="020B0604030504040204" pitchFamily="50" charset="-128"/>
              </a:rPr>
              <a:t>。ただし、要望調査において</a:t>
            </a:r>
            <a:r>
              <a:rPr lang="ja-JP" altLang="en-US" sz="1400" u="sng" dirty="0">
                <a:latin typeface="メイリオ" panose="020B0604030504040204" pitchFamily="50" charset="-128"/>
                <a:ea typeface="メイリオ" panose="020B0604030504040204" pitchFamily="50" charset="-128"/>
              </a:rPr>
              <a:t>担い手確保・経営強化支援対策と地域農業構造転換支援対策の購入支援の組み合わせについてのみ併せて要望することが可能</a:t>
            </a:r>
            <a:r>
              <a:rPr lang="ja-JP" altLang="en-US" sz="1400" dirty="0">
                <a:latin typeface="メイリオ" panose="020B0604030504040204" pitchFamily="50" charset="-128"/>
                <a:ea typeface="メイリオ" panose="020B0604030504040204" pitchFamily="50" charset="-128"/>
              </a:rPr>
              <a:t>です。仮に両方が配分対象となった場合にどちらで配分を希望するかは、要望する時点で明らかにしておいてください。</a:t>
            </a:r>
            <a:endParaRPr lang="en-US" altLang="ja-JP" sz="1400" dirty="0">
              <a:latin typeface="メイリオ" panose="020B0604030504040204" pitchFamily="50" charset="-128"/>
              <a:ea typeface="メイリオ" panose="020B0604030504040204" pitchFamily="50" charset="-128"/>
            </a:endParaRPr>
          </a:p>
        </p:txBody>
      </p:sp>
      <p:sp>
        <p:nvSpPr>
          <p:cNvPr id="1130" name="正方形/長方形 16"/>
          <p:cNvSpPr/>
          <p:nvPr/>
        </p:nvSpPr>
        <p:spPr>
          <a:xfrm>
            <a:off x="64845" y="95664"/>
            <a:ext cx="1569660" cy="432220"/>
          </a:xfrm>
          <a:prstGeom prst="rect">
            <a:avLst/>
          </a:prstGeom>
          <a:noFill/>
          <a:ln w="254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accent1">
                    <a:lumMod val="75000"/>
                  </a:schemeClr>
                </a:solidFill>
                <a:latin typeface="メイリオ" panose="020B0604030504040204" pitchFamily="50" charset="-128"/>
                <a:ea typeface="メイリオ" panose="020B0604030504040204" pitchFamily="50" charset="-128"/>
              </a:rPr>
              <a:t>　はじめに　</a:t>
            </a:r>
            <a:endParaRPr lang="en-US" altLang="ja-JP" b="1" dirty="0">
              <a:solidFill>
                <a:schemeClr val="accent1">
                  <a:lumMod val="75000"/>
                </a:schemeClr>
              </a:solidFill>
              <a:latin typeface="メイリオ" panose="020B0604030504040204" pitchFamily="50" charset="-128"/>
              <a:ea typeface="メイリオ" panose="020B0604030504040204" pitchFamily="50" charset="-128"/>
            </a:endParaRPr>
          </a:p>
        </p:txBody>
      </p:sp>
      <p:pic>
        <p:nvPicPr>
          <p:cNvPr id="1131" name="Picture 9" descr="クリップボードに書き込む人のイラスト（男性会社員）"/>
          <p:cNvPicPr>
            <a:picLocks noChangeAspect="1" noChangeArrowheads="1"/>
          </p:cNvPicPr>
          <p:nvPr/>
        </p:nvPicPr>
        <p:blipFill>
          <a:blip r:embed="rId1"/>
          <a:stretch>
            <a:fillRect/>
          </a:stretch>
        </p:blipFill>
        <p:spPr>
          <a:xfrm>
            <a:off x="7917376" y="5684615"/>
            <a:ext cx="694176" cy="1051782"/>
          </a:xfrm>
          <a:prstGeom prst="rect">
            <a:avLst/>
          </a:prstGeom>
          <a:noFill/>
        </p:spPr>
      </p:pic>
      <p:sp>
        <p:nvSpPr>
          <p:cNvPr id="1132" name="吹き出し: 角を丸めた四角形 3"/>
          <p:cNvSpPr/>
          <p:nvPr/>
        </p:nvSpPr>
        <p:spPr>
          <a:xfrm>
            <a:off x="5308026" y="5746992"/>
            <a:ext cx="2231781" cy="716185"/>
          </a:xfrm>
          <a:prstGeom prst="wedgeRoundRectCallout">
            <a:avLst>
              <a:gd name="adj1" fmla="val 58425"/>
              <a:gd name="adj2" fmla="val -20342"/>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リース導入は、農業用機械に限ります（</a:t>
            </a:r>
            <a:r>
              <a:rPr lang="ja-JP" altLang="en-US" sz="1200" dirty="0">
                <a:solidFill>
                  <a:srgbClr val="FF0000"/>
                </a:solidFill>
                <a:latin typeface="メイリオ" panose="020B0604030504040204" pitchFamily="50" charset="-128"/>
                <a:ea typeface="メイリオ" panose="020B0604030504040204" pitchFamily="50" charset="-128"/>
              </a:rPr>
              <a:t>施設のリース導入はできません</a:t>
            </a:r>
            <a:r>
              <a:rPr lang="ja-JP" altLang="en-US" sz="1200" dirty="0">
                <a:solidFill>
                  <a:schemeClr val="tx1"/>
                </a:solidFill>
                <a:latin typeface="メイリオ" panose="020B0604030504040204" pitchFamily="50" charset="-128"/>
                <a:ea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endParaRPr>
          </a:p>
        </p:txBody>
      </p:sp>
      <p:pic>
        <p:nvPicPr>
          <p:cNvPr id="1133" name="図 2"/>
          <p:cNvPicPr>
            <a:picLocks noChangeAspect="1"/>
          </p:cNvPicPr>
          <p:nvPr/>
        </p:nvPicPr>
        <p:blipFill>
          <a:blip r:embed="rId2"/>
          <a:stretch>
            <a:fillRect/>
          </a:stretch>
        </p:blipFill>
        <p:spPr>
          <a:xfrm>
            <a:off x="8341639" y="1832617"/>
            <a:ext cx="1271630" cy="1541370"/>
          </a:xfrm>
          <a:prstGeom prst="rect">
            <a:avLst/>
          </a:prstGeom>
        </p:spPr>
      </p:pic>
      <p:sp>
        <p:nvSpPr>
          <p:cNvPr id="1134" name="吹き出し: 角を丸めた四角形 4"/>
          <p:cNvSpPr/>
          <p:nvPr/>
        </p:nvSpPr>
        <p:spPr>
          <a:xfrm>
            <a:off x="6199322" y="449451"/>
            <a:ext cx="2908175" cy="1104967"/>
          </a:xfrm>
          <a:prstGeom prst="wedgeRoundRectCallout">
            <a:avLst>
              <a:gd name="adj1" fmla="val 33304"/>
              <a:gd name="adj2" fmla="val 75213"/>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各ページのタイトルの色を、</a:t>
            </a:r>
            <a:r>
              <a:rPr lang="ja-JP" altLang="en-US" sz="1200" dirty="0">
                <a:solidFill>
                  <a:schemeClr val="accent6">
                    <a:lumMod val="75000"/>
                  </a:schemeClr>
                </a:solidFill>
                <a:latin typeface="メイリオ" panose="020B0604030504040204" pitchFamily="50" charset="-128"/>
                <a:ea typeface="メイリオ" panose="020B0604030504040204" pitchFamily="50" charset="-128"/>
              </a:rPr>
              <a:t>担い手確保・経営強化支援対策の内容のページは緑色</a:t>
            </a:r>
            <a:r>
              <a:rPr lang="ja-JP" altLang="en-US" sz="1200" dirty="0">
                <a:solidFill>
                  <a:schemeClr val="tx1"/>
                </a:solidFill>
                <a:latin typeface="メイリオ" panose="020B0604030504040204" pitchFamily="50" charset="-128"/>
                <a:ea typeface="メイリオ" panose="020B0604030504040204" pitchFamily="50" charset="-128"/>
              </a:rPr>
              <a:t>、</a:t>
            </a:r>
            <a:r>
              <a:rPr lang="zh-TW" altLang="en-US" sz="1200" dirty="0">
                <a:solidFill>
                  <a:schemeClr val="accent4">
                    <a:lumMod val="50000"/>
                  </a:schemeClr>
                </a:solidFill>
                <a:latin typeface="メイリオ" panose="020B0604030504040204" pitchFamily="50" charset="-128"/>
                <a:ea typeface="メイリオ" panose="020B0604030504040204" pitchFamily="50" charset="-128"/>
              </a:rPr>
              <a:t>地域農業構造転換支援対策</a:t>
            </a:r>
            <a:r>
              <a:rPr lang="ja-JP" altLang="en-US" sz="1200" dirty="0">
                <a:solidFill>
                  <a:schemeClr val="accent4">
                    <a:lumMod val="50000"/>
                  </a:schemeClr>
                </a:solidFill>
                <a:latin typeface="メイリオ" panose="020B0604030504040204" pitchFamily="50" charset="-128"/>
                <a:ea typeface="メイリオ" panose="020B0604030504040204" pitchFamily="50" charset="-128"/>
              </a:rPr>
              <a:t>の内容ページは茶色</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accent1">
                    <a:lumMod val="75000"/>
                  </a:schemeClr>
                </a:solidFill>
                <a:latin typeface="メイリオ" panose="020B0604030504040204" pitchFamily="50" charset="-128"/>
                <a:ea typeface="メイリオ" panose="020B0604030504040204" pitchFamily="50" charset="-128"/>
              </a:rPr>
              <a:t>共通事項のページは紺色</a:t>
            </a:r>
            <a:r>
              <a:rPr lang="ja-JP" altLang="en-US" sz="1200" dirty="0">
                <a:solidFill>
                  <a:schemeClr val="tx1"/>
                </a:solidFill>
                <a:latin typeface="メイリオ" panose="020B0604030504040204" pitchFamily="50" charset="-128"/>
                <a:ea typeface="メイリオ" panose="020B0604030504040204" pitchFamily="50" charset="-128"/>
              </a:rPr>
              <a:t>としています。</a:t>
            </a:r>
          </a:p>
        </p:txBody>
      </p:sp>
    </p:spTree>
    <p:extLst>
      <p:ext uri="{BB962C8B-B14F-4D97-AF65-F5344CB8AC3E}">
        <p14:creationId xmlns:p14="http://schemas.microsoft.com/office/powerpoint/2010/main" val="544986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416" name="正方形/長方形 1"/>
          <p:cNvSpPr/>
          <p:nvPr/>
        </p:nvSpPr>
        <p:spPr>
          <a:xfrm>
            <a:off x="344488" y="417355"/>
            <a:ext cx="9217024" cy="6023290"/>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　令和６年度の本事業の実施を希望する場合、</a:t>
            </a: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〇　配分基準表に掲げるポイント項目の適合関係を確認等するため、各項目の内容に該当するこ</a:t>
            </a:r>
          </a:p>
          <a:p>
            <a:r>
              <a:rPr kumimoji="1" lang="ja-JP" altLang="en-US" sz="1600" dirty="0">
                <a:solidFill>
                  <a:schemeClr val="tx1"/>
                </a:solidFill>
                <a:latin typeface="メイリオ" panose="020B0604030504040204" pitchFamily="50" charset="-128"/>
                <a:ea typeface="メイリオ" panose="020B0604030504040204" pitchFamily="50" charset="-128"/>
              </a:rPr>
              <a:t>　とを証する書類等（営農計画書等）</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pPr marL="216000" indent="-457200"/>
            <a:r>
              <a:rPr kumimoji="1" lang="ja-JP" altLang="en-US" sz="1600" dirty="0">
                <a:solidFill>
                  <a:schemeClr val="tx1"/>
                </a:solidFill>
                <a:latin typeface="メイリオ" panose="020B0604030504040204" pitchFamily="50" charset="-128"/>
                <a:ea typeface="メイリオ" panose="020B0604030504040204" pitchFamily="50" charset="-128"/>
              </a:rPr>
              <a:t>〇　導入等しようとする機械等の規模等が、適正であることを確認できる書類（導入機械カタログ、営農計画書等）</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〇　融資を受けようとする金融機関の名称</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等をご提示いただくとともに、それら資料に基づき打ち合わせをさせていただく場合もありますので、ご協力方、よろしくお願い致します。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与謝野町においては、ご提出いただいた資料や打合せ内容等を踏まえ、適切な計画であると認められる場合、ご提示いただいた内容で計画を作成し、京都府を通じて、国に要望を提出します。</a:t>
            </a: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なお、全国の要望額が予算額を上回る場合、農業者の皆様の取組・計画や地区の取組のポイントの高い方から採択されることとなりますので、あらかじめご了知願います。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本事業は、国の補正予算を原資として実施するものです。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速やかな執行が求められており、</a:t>
            </a:r>
            <a:r>
              <a:rPr kumimoji="1" lang="ja-JP" altLang="en-US" sz="1600" dirty="0">
                <a:solidFill>
                  <a:srgbClr val="FF0000"/>
                </a:solidFill>
                <a:latin typeface="メイリオ" panose="020B0604030504040204" pitchFamily="50" charset="-128"/>
                <a:ea typeface="メイリオ" panose="020B0604030504040204" pitchFamily="50" charset="-128"/>
              </a:rPr>
              <a:t>採択が決定した場合は、令和７年１月中に機械等導入計画書（担い手確保・経営強化支援計画書個別経営体調書）を取りまとめる</a:t>
            </a:r>
            <a:r>
              <a:rPr kumimoji="1" lang="ja-JP" altLang="en-US" sz="1600" dirty="0">
                <a:solidFill>
                  <a:schemeClr val="tx1"/>
                </a:solidFill>
                <a:latin typeface="メイリオ" panose="020B0604030504040204" pitchFamily="50" charset="-128"/>
                <a:ea typeface="メイリオ" panose="020B0604030504040204" pitchFamily="50" charset="-128"/>
              </a:rPr>
              <a:t>こととしていますので、あらかじめご了知のうえ、必要に応じて、資料の準備方よろしくお願いします。（必要となる資料は、同調書に記入する内容を証する書類等であり、詳細はお問い合わせください。）</a:t>
            </a:r>
          </a:p>
        </p:txBody>
      </p:sp>
      <p:sp>
        <p:nvSpPr>
          <p:cNvPr id="1417" name="四角形: 角を丸くする 2"/>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19</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660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40" name="正方形/長方形 11"/>
          <p:cNvSpPr/>
          <p:nvPr/>
        </p:nvSpPr>
        <p:spPr>
          <a:xfrm>
            <a:off x="106790" y="654585"/>
            <a:ext cx="2031325"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noAutofit/>
          </a:bodyPr>
          <a:lstStyle/>
          <a:p>
            <a:r>
              <a:rPr lang="ja-JP" altLang="en-US" b="1" dirty="0">
                <a:solidFill>
                  <a:schemeClr val="bg1"/>
                </a:solidFill>
                <a:latin typeface="メイリオ" panose="020B0604030504040204" pitchFamily="50" charset="-128"/>
                <a:ea typeface="メイリオ" panose="020B0604030504040204" pitchFamily="50" charset="-128"/>
              </a:rPr>
              <a:t>１　事業実施地区</a:t>
            </a:r>
          </a:p>
        </p:txBody>
      </p:sp>
      <p:sp>
        <p:nvSpPr>
          <p:cNvPr id="1141" name="正方形/長方形 2"/>
          <p:cNvSpPr/>
          <p:nvPr/>
        </p:nvSpPr>
        <p:spPr>
          <a:xfrm>
            <a:off x="168411" y="1487158"/>
            <a:ext cx="7359627" cy="1600438"/>
          </a:xfrm>
          <a:prstGeom prst="rect">
            <a:avLst/>
          </a:prstGeom>
        </p:spPr>
        <p:txBody>
          <a:bodyPr wrap="square">
            <a:spAutoFit/>
          </a:bodyPr>
          <a:lstStyle/>
          <a:p>
            <a:pPr marL="0" indent="0">
              <a:buNone/>
            </a:pPr>
            <a:r>
              <a:rPr lang="ja-JP" altLang="en-US" sz="1400" dirty="0">
                <a:solidFill>
                  <a:srgbClr val="000000"/>
                </a:solidFill>
                <a:latin typeface="メイリオ" panose="020B0604030504040204" pitchFamily="50" charset="-128"/>
                <a:ea typeface="メイリオ" panose="020B0604030504040204" pitchFamily="50" charset="-128"/>
              </a:rPr>
              <a:t>　事業実施地区は、原則として</a:t>
            </a:r>
            <a:r>
              <a:rPr lang="ja-JP" altLang="en-US" sz="1400" u="sng" dirty="0">
                <a:latin typeface="メイリオ" panose="020B0604030504040204" pitchFamily="50" charset="-128"/>
                <a:ea typeface="メイリオ" panose="020B0604030504040204" pitchFamily="50" charset="-128"/>
              </a:rPr>
              <a:t>地域計画が策定されている地域と一致</a:t>
            </a:r>
            <a:r>
              <a:rPr lang="ja-JP" altLang="en-US" sz="1400" dirty="0">
                <a:latin typeface="メイリオ" panose="020B0604030504040204" pitchFamily="50" charset="-128"/>
                <a:ea typeface="メイリオ" panose="020B0604030504040204" pitchFamily="50" charset="-128"/>
              </a:rPr>
              <a:t>させてください</a:t>
            </a:r>
            <a:r>
              <a:rPr lang="ja-JP" altLang="en-US" sz="1400" dirty="0">
                <a:solidFill>
                  <a:srgbClr val="000000"/>
                </a:solidFill>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gn="just"/>
            <a:endParaRPr lang="ja-JP" altLang="en-US" sz="700" dirty="0">
              <a:solidFill>
                <a:srgbClr val="000000"/>
              </a:solidFill>
              <a:latin typeface="メイリオ" panose="020B0604030504040204" pitchFamily="50" charset="-128"/>
              <a:ea typeface="メイリオ" panose="020B0604030504040204" pitchFamily="50" charset="-128"/>
            </a:endParaRPr>
          </a:p>
          <a:p>
            <a:pPr marL="144000" indent="-4572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地域計画を策定していない地域にあっては、</a:t>
            </a:r>
            <a:r>
              <a:rPr lang="ja-JP" altLang="en-US" sz="1400" u="sng" dirty="0">
                <a:latin typeface="メイリオ" panose="020B0604030504040204" pitchFamily="50" charset="-128"/>
                <a:ea typeface="メイリオ" panose="020B0604030504040204" pitchFamily="50" charset="-128"/>
              </a:rPr>
              <a:t>令和６年度中（担い手支援計画の承認年度）に策定が確実</a:t>
            </a:r>
            <a:r>
              <a:rPr lang="ja-JP" altLang="en-US" sz="1400" dirty="0">
                <a:latin typeface="メイリオ" panose="020B0604030504040204" pitchFamily="50" charset="-128"/>
                <a:ea typeface="メイリオ" panose="020B0604030504040204" pitchFamily="50" charset="-128"/>
              </a:rPr>
              <a:t>であると認められる必要があります。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b="1" dirty="0">
              <a:latin typeface="メイリオ" panose="020B0604030504040204" pitchFamily="50" charset="-128"/>
              <a:ea typeface="メイリオ" panose="020B0604030504040204" pitchFamily="50" charset="-128"/>
            </a:endParaRPr>
          </a:p>
          <a:p>
            <a:pPr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担い手への農地の集積・集約化に資する場合、複数の地域計画を併せて事業実施地区</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とすることも可能です。（社会・経済的、地縁的つながりを有するもの等であることが</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前提です。） </a:t>
            </a:r>
            <a:endParaRPr lang="ja-JP" altLang="en-US" sz="1400" dirty="0">
              <a:solidFill>
                <a:srgbClr val="000000"/>
              </a:solidFill>
              <a:latin typeface="メイリオ" panose="020B0604030504040204" pitchFamily="50" charset="-128"/>
              <a:ea typeface="メイリオ" panose="020B0604030504040204" pitchFamily="50" charset="-128"/>
            </a:endParaRPr>
          </a:p>
        </p:txBody>
      </p:sp>
      <p:sp>
        <p:nvSpPr>
          <p:cNvPr id="1142" name="正方形/長方形 50"/>
          <p:cNvSpPr/>
          <p:nvPr/>
        </p:nvSpPr>
        <p:spPr>
          <a:xfrm>
            <a:off x="106790" y="3956533"/>
            <a:ext cx="1800493"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２　助成対象者</a:t>
            </a:r>
          </a:p>
        </p:txBody>
      </p:sp>
      <p:sp>
        <p:nvSpPr>
          <p:cNvPr id="1143" name="正方形/長方形 51"/>
          <p:cNvSpPr/>
          <p:nvPr/>
        </p:nvSpPr>
        <p:spPr>
          <a:xfrm>
            <a:off x="255350" y="4749617"/>
            <a:ext cx="9508849" cy="523220"/>
          </a:xfrm>
          <a:prstGeom prst="rect">
            <a:avLst/>
          </a:prstGeom>
        </p:spPr>
        <p:txBody>
          <a:bodyPr wrap="square">
            <a:spAutoFit/>
          </a:bodyPr>
          <a:lstStyle/>
          <a:p>
            <a:pPr algn="just"/>
            <a:r>
              <a:rPr lang="ja-JP" altLang="en-US" sz="1400" dirty="0">
                <a:solidFill>
                  <a:srgbClr val="000000"/>
                </a:solidFill>
                <a:latin typeface="メイリオ" panose="020B0604030504040204" pitchFamily="50" charset="-128"/>
                <a:ea typeface="メイリオ" panose="020B0604030504040204" pitchFamily="50" charset="-128"/>
              </a:rPr>
              <a:t>　助成対象者は、</a:t>
            </a:r>
            <a:r>
              <a:rPr lang="ja-JP" altLang="en-US" sz="1400" u="sng" dirty="0">
                <a:solidFill>
                  <a:srgbClr val="000000"/>
                </a:solidFill>
                <a:latin typeface="メイリオ" panose="020B0604030504040204" pitchFamily="50" charset="-128"/>
                <a:ea typeface="メイリオ" panose="020B0604030504040204" pitchFamily="50" charset="-128"/>
              </a:rPr>
              <a:t>地域計画のうち目標地図に位置付けられた</a:t>
            </a:r>
            <a:r>
              <a:rPr lang="ja-JP" altLang="en-US" sz="1400" u="sng" dirty="0">
                <a:latin typeface="メイリオ" panose="020B0604030504040204" pitchFamily="50" charset="-128"/>
                <a:ea typeface="メイリオ" panose="020B0604030504040204" pitchFamily="50" charset="-128"/>
              </a:rPr>
              <a:t>認定農業者、認定就農者、集落営農組織、市町村基本構想水準到達者、市町村が認める者</a:t>
            </a:r>
            <a:r>
              <a:rPr lang="ja-JP" altLang="en-US" sz="1400" dirty="0">
                <a:latin typeface="メイリオ" panose="020B0604030504040204" pitchFamily="50" charset="-128"/>
                <a:ea typeface="メイリオ" panose="020B0604030504040204" pitchFamily="50" charset="-128"/>
              </a:rPr>
              <a:t>です。</a:t>
            </a:r>
            <a:endParaRPr lang="en-US" altLang="ja-JP" sz="600" dirty="0">
              <a:latin typeface="メイリオ" panose="020B0604030504040204" pitchFamily="50" charset="-128"/>
              <a:ea typeface="メイリオ" panose="020B0604030504040204" pitchFamily="50" charset="-128"/>
            </a:endParaRPr>
          </a:p>
        </p:txBody>
      </p:sp>
      <p:cxnSp>
        <p:nvCxnSpPr>
          <p:cNvPr id="1144" name="直線コネクタ 34"/>
          <p:cNvCxnSpPr>
            <a:cxnSpLocks/>
          </p:cNvCxnSpPr>
          <p:nvPr/>
        </p:nvCxnSpPr>
        <p:spPr>
          <a:xfrm>
            <a:off x="681038" y="382110"/>
            <a:ext cx="8554402" cy="0"/>
          </a:xfrm>
          <a:prstGeom prst="line">
            <a:avLst/>
          </a:prstGeom>
          <a:ln w="60325" cmpd="thickThi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45" name="正方形/長方形 36"/>
          <p:cNvSpPr/>
          <p:nvPr/>
        </p:nvSpPr>
        <p:spPr>
          <a:xfrm>
            <a:off x="1114780" y="-32230"/>
            <a:ext cx="6974705" cy="400110"/>
          </a:xfrm>
          <a:prstGeom prst="rect">
            <a:avLst/>
          </a:prstGeom>
        </p:spPr>
        <p:txBody>
          <a:bodyPr wrap="square">
            <a:spAutoFit/>
          </a:bodyPr>
          <a:lstStyle/>
          <a:p>
            <a:pPr algn="ctr"/>
            <a:r>
              <a:rPr lang="en-US" altLang="ja-JP" sz="2000" b="1" dirty="0">
                <a:solidFill>
                  <a:schemeClr val="accent6">
                    <a:lumMod val="75000"/>
                  </a:schemeClr>
                </a:solidFill>
                <a:latin typeface="メイリオ" panose="020B0604030504040204" pitchFamily="50" charset="-128"/>
                <a:ea typeface="メイリオ" panose="020B0604030504040204" pitchFamily="50" charset="-128"/>
              </a:rPr>
              <a:t>Ⅰ</a:t>
            </a:r>
            <a:r>
              <a:rPr lang="ja-JP" altLang="en-US" sz="2000" b="1" dirty="0">
                <a:solidFill>
                  <a:schemeClr val="accent6">
                    <a:lumMod val="75000"/>
                  </a:schemeClr>
                </a:solidFill>
                <a:latin typeface="メイリオ" panose="020B0604030504040204" pitchFamily="50" charset="-128"/>
                <a:ea typeface="メイリオ" panose="020B0604030504040204" pitchFamily="50" charset="-128"/>
              </a:rPr>
              <a:t>－（１）　担い手確保・経営強化支援対策の</a:t>
            </a:r>
            <a:r>
              <a:rPr lang="zh-TW" altLang="en-US" sz="2000" b="1" dirty="0">
                <a:solidFill>
                  <a:schemeClr val="accent6">
                    <a:lumMod val="75000"/>
                  </a:schemeClr>
                </a:solidFill>
                <a:latin typeface="メイリオ" panose="020B0604030504040204" pitchFamily="50" charset="-128"/>
                <a:ea typeface="メイリオ" panose="020B0604030504040204" pitchFamily="50" charset="-128"/>
              </a:rPr>
              <a:t>事業要件等</a:t>
            </a:r>
          </a:p>
        </p:txBody>
      </p:sp>
      <p:sp>
        <p:nvSpPr>
          <p:cNvPr id="1146" name="四角形: 角を丸くする 22"/>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２</a:t>
            </a:r>
          </a:p>
        </p:txBody>
      </p:sp>
      <p:sp>
        <p:nvSpPr>
          <p:cNvPr id="1147" name="吹き出し: 角を丸めた四角形 1"/>
          <p:cNvSpPr/>
          <p:nvPr/>
        </p:nvSpPr>
        <p:spPr>
          <a:xfrm>
            <a:off x="7743503" y="1020379"/>
            <a:ext cx="1891533" cy="1477723"/>
          </a:xfrm>
          <a:prstGeom prst="wedgeRoundRectCallout">
            <a:avLst>
              <a:gd name="adj1" fmla="val 8900"/>
              <a:gd name="adj2" fmla="val 65862"/>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一つの地区に複数の担い手支援計画が存在する</a:t>
            </a:r>
            <a:r>
              <a:rPr lang="ja-JP" altLang="en-US" sz="1200" dirty="0">
                <a:solidFill>
                  <a:srgbClr val="000000"/>
                </a:solidFill>
                <a:latin typeface="メイリオ" panose="020B0604030504040204" pitchFamily="50" charset="-128"/>
                <a:ea typeface="メイリオ" panose="020B0604030504040204" pitchFamily="50" charset="-128"/>
              </a:rPr>
              <a:t>ことや、</a:t>
            </a:r>
            <a:r>
              <a:rPr lang="ja-JP" altLang="en-US" sz="1200" dirty="0">
                <a:latin typeface="メイリオ" panose="020B0604030504040204" pitchFamily="50" charset="-128"/>
                <a:ea typeface="メイリオ" panose="020B0604030504040204" pitchFamily="50" charset="-128"/>
              </a:rPr>
              <a:t>他の担い手関連事業と異なる地区設定となっていること等は</a:t>
            </a:r>
            <a:r>
              <a:rPr lang="ja-JP" altLang="en-US" sz="1200" dirty="0">
                <a:solidFill>
                  <a:srgbClr val="000000"/>
                </a:solidFill>
                <a:latin typeface="メイリオ" panose="020B0604030504040204" pitchFamily="50" charset="-128"/>
                <a:ea typeface="メイリオ" panose="020B0604030504040204" pitchFamily="50" charset="-128"/>
              </a:rPr>
              <a:t>適切ではありません。</a:t>
            </a:r>
          </a:p>
        </p:txBody>
      </p:sp>
      <p:pic>
        <p:nvPicPr>
          <p:cNvPr id="1148" name="Picture 9" descr="クリップボードに書き込む人のイラスト（男性会社員）"/>
          <p:cNvPicPr>
            <a:picLocks noChangeAspect="1" noChangeArrowheads="1"/>
          </p:cNvPicPr>
          <p:nvPr/>
        </p:nvPicPr>
        <p:blipFill>
          <a:blip r:embed="rId1"/>
          <a:stretch>
            <a:fillRect/>
          </a:stretch>
        </p:blipFill>
        <p:spPr>
          <a:xfrm>
            <a:off x="8245417" y="2938674"/>
            <a:ext cx="694176" cy="1051782"/>
          </a:xfrm>
          <a:prstGeom prst="rect">
            <a:avLst/>
          </a:prstGeom>
          <a:noFill/>
        </p:spPr>
      </p:pic>
      <p:sp>
        <p:nvSpPr>
          <p:cNvPr id="1149" name="正方形/長方形 8"/>
          <p:cNvSpPr/>
          <p:nvPr/>
        </p:nvSpPr>
        <p:spPr>
          <a:xfrm>
            <a:off x="106791" y="5532980"/>
            <a:ext cx="9657408" cy="830997"/>
          </a:xfrm>
          <a:prstGeom prst="rect">
            <a:avLst/>
          </a:prstGeom>
        </p:spPr>
        <p:txBody>
          <a:bodyPr wrap="square">
            <a:spAutoFit/>
          </a:bodyPr>
          <a:lstStyle/>
          <a:p>
            <a:pPr marL="144000" indent="-4572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過去に本事業及び類似事業（農地利用効率化等支援交付金等）を実施した者は、原則として</a:t>
            </a:r>
            <a:r>
              <a:rPr lang="ja-JP" altLang="en-US" sz="1200" u="sng" dirty="0">
                <a:latin typeface="メイリオ" panose="020B0604030504040204" pitchFamily="50" charset="-128"/>
                <a:ea typeface="メイリオ" panose="020B0604030504040204" pitchFamily="50" charset="-128"/>
              </a:rPr>
              <a:t>目標年度に成果目標の達成（必須目標以外は概ね達成）、又は目標年度の次年度以降に成果目標の概ね達成が確認</a:t>
            </a:r>
            <a:r>
              <a:rPr lang="ja-JP" altLang="en-US" sz="1200" dirty="0">
                <a:latin typeface="メイリオ" panose="020B0604030504040204" pitchFamily="50" charset="-128"/>
                <a:ea typeface="メイリオ" panose="020B0604030504040204" pitchFamily="50" charset="-128"/>
              </a:rPr>
              <a:t>されており、特段の事情なく、</a:t>
            </a:r>
            <a:r>
              <a:rPr lang="ja-JP" altLang="en-US" sz="1200" u="sng" dirty="0">
                <a:latin typeface="メイリオ" panose="020B0604030504040204" pitchFamily="50" charset="-128"/>
                <a:ea typeface="メイリオ" panose="020B0604030504040204" pitchFamily="50" charset="-128"/>
              </a:rPr>
              <a:t>現状値が過去の事業の実績を下回っていない</a:t>
            </a:r>
            <a:r>
              <a:rPr lang="ja-JP" altLang="en-US" sz="1200" dirty="0">
                <a:latin typeface="メイリオ" panose="020B0604030504040204" pitchFamily="50" charset="-128"/>
                <a:ea typeface="メイリオ" panose="020B0604030504040204" pitchFamily="50" charset="-128"/>
              </a:rPr>
              <a:t>等、過去の事業との整合が図られている場合に支援の対象となります。ただし、目標年度の翌年度以降であって、</a:t>
            </a:r>
            <a:r>
              <a:rPr lang="ja-JP" altLang="en-US" sz="1200" u="sng" dirty="0">
                <a:latin typeface="メイリオ" panose="020B0604030504040204" pitchFamily="50" charset="-128"/>
                <a:ea typeface="メイリオ" panose="020B0604030504040204" pitchFamily="50" charset="-128"/>
              </a:rPr>
              <a:t>新たに実施する機械等の導入等により、過去目標項目の目標値を上回ることが確実</a:t>
            </a:r>
            <a:r>
              <a:rPr lang="ja-JP" altLang="en-US" sz="1200" dirty="0">
                <a:latin typeface="メイリオ" panose="020B0604030504040204" pitchFamily="50" charset="-128"/>
                <a:ea typeface="メイリオ" panose="020B0604030504040204" pitchFamily="50" charset="-128"/>
              </a:rPr>
              <a:t>であると認められる場合は、この限りではありません。</a:t>
            </a:r>
            <a:endParaRPr lang="en-US" altLang="ja-JP" sz="1200" dirty="0">
              <a:solidFill>
                <a:srgbClr val="FF0000"/>
              </a:solidFill>
              <a:latin typeface="メイリオ" panose="020B0604030504040204" pitchFamily="50" charset="-128"/>
              <a:ea typeface="メイリオ" panose="020B0604030504040204" pitchFamily="50" charset="-128"/>
            </a:endParaRPr>
          </a:p>
        </p:txBody>
      </p:sp>
      <p:sp>
        <p:nvSpPr>
          <p:cNvPr id="1150" name="吹き出し: 角を丸めた四角形 9"/>
          <p:cNvSpPr/>
          <p:nvPr/>
        </p:nvSpPr>
        <p:spPr>
          <a:xfrm>
            <a:off x="4876800" y="3177221"/>
            <a:ext cx="2758971" cy="734458"/>
          </a:xfrm>
          <a:prstGeom prst="wedgeRoundRectCallout">
            <a:avLst>
              <a:gd name="adj1" fmla="val 62678"/>
              <a:gd name="adj2" fmla="val -28858"/>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108000" tIns="72000" rIns="36000" bIns="36000" rtlCol="0" anchor="t" anchorCtr="1">
            <a:noAutofit/>
          </a:bodyPr>
          <a:lstStyle/>
          <a:p>
            <a:r>
              <a:rPr lang="ja-JP" altLang="en-US" sz="1200" dirty="0">
                <a:solidFill>
                  <a:srgbClr val="000000"/>
                </a:solidFill>
                <a:latin typeface="メイリオ" panose="020B0604030504040204" pitchFamily="50" charset="-128"/>
                <a:ea typeface="メイリオ" panose="020B0604030504040204" pitchFamily="50" charset="-128"/>
              </a:rPr>
              <a:t>　担い手確保・経営強化支援対策は、</a:t>
            </a:r>
            <a:r>
              <a:rPr lang="ja-JP" altLang="en-US" sz="1200" dirty="0">
                <a:solidFill>
                  <a:schemeClr val="tx1"/>
                </a:solidFill>
                <a:latin typeface="メイリオ" panose="020B0604030504040204" pitchFamily="50" charset="-128"/>
                <a:ea typeface="メイリオ" panose="020B0604030504040204" pitchFamily="50" charset="-128"/>
              </a:rPr>
              <a:t>昨年度から</a:t>
            </a:r>
            <a:r>
              <a:rPr lang="ja-JP" altLang="en-US" sz="1200" dirty="0">
                <a:solidFill>
                  <a:srgbClr val="FF0000"/>
                </a:solidFill>
                <a:latin typeface="メイリオ" panose="020B0604030504040204" pitchFamily="50" charset="-128"/>
                <a:ea typeface="メイリオ" panose="020B0604030504040204" pitchFamily="50" charset="-128"/>
              </a:rPr>
              <a:t>事業実施地区</a:t>
            </a:r>
            <a:r>
              <a:rPr lang="ja-JP" altLang="en-US" sz="1200" dirty="0">
                <a:solidFill>
                  <a:schemeClr val="tx1"/>
                </a:solidFill>
                <a:latin typeface="メイリオ" panose="020B0604030504040204" pitchFamily="50" charset="-128"/>
                <a:ea typeface="メイリオ" panose="020B0604030504040204" pitchFamily="50" charset="-128"/>
              </a:rPr>
              <a:t>と</a:t>
            </a:r>
            <a:r>
              <a:rPr lang="ja-JP" altLang="en-US" sz="1200" dirty="0">
                <a:solidFill>
                  <a:srgbClr val="FF0000"/>
                </a:solidFill>
                <a:latin typeface="メイリオ" panose="020B0604030504040204" pitchFamily="50" charset="-128"/>
                <a:ea typeface="メイリオ" panose="020B0604030504040204" pitchFamily="50" charset="-128"/>
              </a:rPr>
              <a:t>助成対象者</a:t>
            </a:r>
            <a:r>
              <a:rPr lang="ja-JP" altLang="en-US" sz="1200" dirty="0">
                <a:solidFill>
                  <a:schemeClr val="tx1"/>
                </a:solidFill>
                <a:latin typeface="メイリオ" panose="020B0604030504040204" pitchFamily="50" charset="-128"/>
                <a:ea typeface="メイリオ" panose="020B0604030504040204" pitchFamily="50" charset="-128"/>
              </a:rPr>
              <a:t>の要件が</a:t>
            </a:r>
            <a:r>
              <a:rPr lang="ja-JP" altLang="en-US" sz="1200" dirty="0">
                <a:solidFill>
                  <a:srgbClr val="FF0000"/>
                </a:solidFill>
                <a:latin typeface="メイリオ" panose="020B0604030504040204" pitchFamily="50" charset="-128"/>
                <a:ea typeface="メイリオ" panose="020B0604030504040204" pitchFamily="50" charset="-128"/>
              </a:rPr>
              <a:t>変更</a:t>
            </a:r>
            <a:r>
              <a:rPr lang="ja-JP" altLang="en-US" sz="1200" dirty="0">
                <a:solidFill>
                  <a:srgbClr val="000000"/>
                </a:solidFill>
                <a:latin typeface="メイリオ" panose="020B0604030504040204" pitchFamily="50" charset="-128"/>
                <a:ea typeface="メイリオ" panose="020B0604030504040204" pitchFamily="50" charset="-128"/>
              </a:rPr>
              <a:t>されています。</a:t>
            </a:r>
          </a:p>
        </p:txBody>
      </p:sp>
    </p:spTree>
    <p:extLst>
      <p:ext uri="{BB962C8B-B14F-4D97-AF65-F5344CB8AC3E}">
        <p14:creationId xmlns:p14="http://schemas.microsoft.com/office/powerpoint/2010/main" val="1315240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56" name="正方形/長方形 4"/>
          <p:cNvSpPr/>
          <p:nvPr/>
        </p:nvSpPr>
        <p:spPr>
          <a:xfrm>
            <a:off x="218105" y="2011754"/>
            <a:ext cx="9678181" cy="1523494"/>
          </a:xfrm>
          <a:prstGeom prst="rect">
            <a:avLst/>
          </a:prstGeom>
        </p:spPr>
        <p:txBody>
          <a:bodyPr wrap="square">
            <a:spAutoFit/>
          </a:bodyPr>
          <a:lstStyle/>
          <a:p>
            <a:pPr algn="just"/>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　助成の対象となる取組は次のものです。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4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　 ①　農産物</a:t>
            </a:r>
            <a:r>
              <a:rPr lang="ja-JP" altLang="en-US" sz="1400" dirty="0">
                <a:latin typeface="メイリオ" panose="020B0604030504040204" pitchFamily="50" charset="-128"/>
                <a:ea typeface="メイリオ" panose="020B0604030504040204" pitchFamily="50" charset="-128"/>
              </a:rPr>
              <a:t>の生産、加工、流通、販売その他農業経営の開始若しくは改善に必要な機械等の改良又は取得</a:t>
            </a:r>
            <a:endParaRPr lang="en-US" altLang="ja-JP" sz="1400" dirty="0">
              <a:latin typeface="メイリオ" panose="020B0604030504040204" pitchFamily="50" charset="-128"/>
              <a:ea typeface="メイリオ" panose="020B0604030504040204" pitchFamily="50" charset="-128"/>
            </a:endParaRPr>
          </a:p>
          <a:p>
            <a:pPr algn="just"/>
            <a:endParaRPr lang="en-US" altLang="ja-JP" sz="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②　農地等の改良又は造成</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marL="216000" indent="-1440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地域農業構造転換支援対策と併せて実施することはできません</a:t>
            </a:r>
            <a:r>
              <a:rPr lang="ja-JP" altLang="en-US" sz="1200" dirty="0">
                <a:latin typeface="メイリオ" panose="020B0604030504040204" pitchFamily="50" charset="-128"/>
                <a:ea typeface="メイリオ" panose="020B0604030504040204" pitchFamily="50" charset="-128"/>
              </a:rPr>
              <a:t>が、要望調査においては、地域農業構造転換支援対策の購入支援と併せて要望することが可能です。（再掲）</a:t>
            </a:r>
            <a:endParaRPr lang="en-US" altLang="ja-JP" sz="1200" dirty="0">
              <a:latin typeface="メイリオ" panose="020B0604030504040204" pitchFamily="50" charset="-128"/>
              <a:ea typeface="メイリオ" panose="020B0604030504040204" pitchFamily="50" charset="-128"/>
            </a:endParaRPr>
          </a:p>
          <a:p>
            <a:pPr marL="720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導入する機械等は、</a:t>
            </a:r>
            <a:r>
              <a:rPr lang="ja-JP" altLang="en-US" sz="1200" dirty="0">
                <a:solidFill>
                  <a:srgbClr val="000000"/>
                </a:solidFill>
                <a:latin typeface="メイリオ" panose="020B0604030504040204" pitchFamily="50" charset="-128"/>
                <a:ea typeface="メイリオ" panose="020B0604030504040204" pitchFamily="50" charset="-128"/>
              </a:rPr>
              <a:t>次に掲げる基準を満たす必要があります。</a:t>
            </a:r>
            <a:endParaRPr lang="en-US" altLang="ja-JP" sz="1200" dirty="0">
              <a:latin typeface="メイリオ" panose="020B0604030504040204" pitchFamily="50" charset="-128"/>
              <a:ea typeface="メイリオ" panose="020B0604030504040204" pitchFamily="50" charset="-128"/>
            </a:endParaRPr>
          </a:p>
        </p:txBody>
      </p:sp>
      <p:sp>
        <p:nvSpPr>
          <p:cNvPr id="1157" name="正方形/長方形 10"/>
          <p:cNvSpPr/>
          <p:nvPr/>
        </p:nvSpPr>
        <p:spPr>
          <a:xfrm>
            <a:off x="199719" y="3598413"/>
            <a:ext cx="6170094" cy="3231654"/>
          </a:xfrm>
          <a:prstGeom prst="rect">
            <a:avLst/>
          </a:prstGeom>
          <a:noFill/>
          <a:ln>
            <a:solidFill>
              <a:schemeClr val="tx1"/>
            </a:solidFill>
          </a:ln>
        </p:spPr>
        <p:txBody>
          <a:bodyPr wrap="square" tIns="72000">
            <a:spAutoFit/>
          </a:bodyPr>
          <a:lstStyle/>
          <a:p>
            <a:pPr marL="144000" indent="-457200" algn="just"/>
            <a:r>
              <a:rPr lang="ja-JP" altLang="en-US" sz="1200" dirty="0">
                <a:latin typeface="メイリオ" panose="020B0604030504040204" pitchFamily="50" charset="-128"/>
                <a:ea typeface="メイリオ" panose="020B0604030504040204" pitchFamily="50" charset="-128"/>
              </a:rPr>
              <a:t>・　事業費が整備内容ごとに</a:t>
            </a:r>
            <a:r>
              <a:rPr lang="en-US" altLang="ja-JP" sz="1200" u="sng" dirty="0">
                <a:latin typeface="メイリオ" panose="020B0604030504040204" pitchFamily="50" charset="-128"/>
                <a:ea typeface="メイリオ" panose="020B0604030504040204" pitchFamily="50" charset="-128"/>
              </a:rPr>
              <a:t>50</a:t>
            </a:r>
            <a:r>
              <a:rPr lang="ja-JP" altLang="en-US" sz="1200" u="sng" dirty="0">
                <a:latin typeface="メイリオ" panose="020B0604030504040204" pitchFamily="50" charset="-128"/>
                <a:ea typeface="メイリオ" panose="020B0604030504040204" pitchFamily="50" charset="-128"/>
              </a:rPr>
              <a:t>万円以上</a:t>
            </a:r>
          </a:p>
          <a:p>
            <a:pPr marL="144000" indent="-457200" algn="just"/>
            <a:r>
              <a:rPr lang="ja-JP" altLang="en-US" sz="1200" dirty="0">
                <a:latin typeface="メイリオ" panose="020B0604030504040204" pitchFamily="50" charset="-128"/>
                <a:ea typeface="メイリオ" panose="020B0604030504040204" pitchFamily="50" charset="-128"/>
              </a:rPr>
              <a:t>・　原則として、</a:t>
            </a:r>
            <a:r>
              <a:rPr lang="ja-JP" altLang="en-US" sz="1200" u="sng" dirty="0">
                <a:latin typeface="メイリオ" panose="020B0604030504040204" pitchFamily="50" charset="-128"/>
                <a:ea typeface="メイリオ" panose="020B0604030504040204" pitchFamily="50" charset="-128"/>
              </a:rPr>
              <a:t>新品時の法定耐用年数がおおむね５年以上</a:t>
            </a:r>
            <a:r>
              <a:rPr lang="en-US" altLang="ja-JP" sz="1200" u="sng" dirty="0">
                <a:latin typeface="メイリオ" panose="020B0604030504040204" pitchFamily="50" charset="-128"/>
                <a:ea typeface="メイリオ" panose="020B0604030504040204" pitchFamily="50" charset="-128"/>
              </a:rPr>
              <a:t>20</a:t>
            </a:r>
            <a:r>
              <a:rPr lang="ja-JP" altLang="en-US" sz="1200" u="sng" dirty="0">
                <a:latin typeface="メイリオ" panose="020B0604030504040204" pitchFamily="50" charset="-128"/>
                <a:ea typeface="メイリオ" panose="020B0604030504040204" pitchFamily="50" charset="-128"/>
              </a:rPr>
              <a:t>年以下</a:t>
            </a:r>
            <a:r>
              <a:rPr lang="ja-JP" altLang="en-US" sz="1200" dirty="0">
                <a:latin typeface="メイリオ" panose="020B0604030504040204" pitchFamily="50" charset="-128"/>
                <a:ea typeface="メイリオ" panose="020B0604030504040204" pitchFamily="50" charset="-128"/>
              </a:rPr>
              <a:t>（中古機械等については、使用可能年数が２年以上のものであって一定の要件をみたすもの。）</a:t>
            </a:r>
          </a:p>
          <a:p>
            <a:pPr marL="144000" indent="-457200" algn="just"/>
            <a:r>
              <a:rPr lang="ja-JP" altLang="en-US" sz="1200" dirty="0">
                <a:latin typeface="メイリオ" panose="020B0604030504040204" pitchFamily="50" charset="-128"/>
                <a:ea typeface="メイリオ" panose="020B0604030504040204" pitchFamily="50" charset="-128"/>
              </a:rPr>
              <a:t>・　原則として、運搬用トラック、パソコン、倉庫等の農業経営の用途以外の用途に容易に供されるような</a:t>
            </a:r>
            <a:r>
              <a:rPr lang="ja-JP" altLang="en-US" sz="1200" u="sng" dirty="0">
                <a:latin typeface="メイリオ" panose="020B0604030504040204" pitchFamily="50" charset="-128"/>
                <a:ea typeface="メイリオ" panose="020B0604030504040204" pitchFamily="50" charset="-128"/>
              </a:rPr>
              <a:t>汎用性の高いものではない</a:t>
            </a:r>
            <a:r>
              <a:rPr lang="ja-JP" altLang="en-US" sz="1200" dirty="0">
                <a:latin typeface="メイリオ" panose="020B0604030504040204" pitchFamily="50" charset="-128"/>
                <a:ea typeface="メイリオ" panose="020B0604030504040204" pitchFamily="50" charset="-128"/>
              </a:rPr>
              <a:t>（ただし、以下の要件を全て満たすものはこの限りではありません。）</a:t>
            </a:r>
            <a:endParaRPr lang="en-US" altLang="ja-JP" sz="1200" dirty="0">
              <a:latin typeface="メイリオ" panose="020B0604030504040204" pitchFamily="50" charset="-128"/>
              <a:ea typeface="メイリオ" panose="020B0604030504040204" pitchFamily="50" charset="-128"/>
            </a:endParaRPr>
          </a:p>
          <a:p>
            <a:pPr marL="522000" indent="-522000" algn="just"/>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ⅰ </a:t>
            </a:r>
            <a:r>
              <a:rPr lang="ja-JP" altLang="en-US" sz="1200" dirty="0">
                <a:latin typeface="メイリオ" panose="020B0604030504040204" pitchFamily="50" charset="-128"/>
                <a:ea typeface="メイリオ" panose="020B0604030504040204" pitchFamily="50" charset="-128"/>
              </a:rPr>
              <a:t>農産物の生産等に係る作業に使用する期間内において他用途に使用されないも　のであること</a:t>
            </a:r>
          </a:p>
          <a:p>
            <a:pPr marL="144000" indent="-457200" algn="just"/>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ⅱ </a:t>
            </a:r>
            <a:r>
              <a:rPr lang="ja-JP" altLang="en-US" sz="1200" dirty="0">
                <a:latin typeface="メイリオ" panose="020B0604030504040204" pitchFamily="50" charset="-128"/>
                <a:ea typeface="メイリオ" panose="020B0604030504040204" pitchFamily="50" charset="-128"/>
              </a:rPr>
              <a:t>農業経営において真に必要であること</a:t>
            </a:r>
          </a:p>
          <a:p>
            <a:pPr marL="144000" indent="-457200" algn="just"/>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ⅲ </a:t>
            </a:r>
            <a:r>
              <a:rPr lang="ja-JP" altLang="en-US" sz="1200" dirty="0">
                <a:latin typeface="メイリオ" panose="020B0604030504040204" pitchFamily="50" charset="-128"/>
                <a:ea typeface="メイリオ" panose="020B0604030504040204" pitchFamily="50" charset="-128"/>
              </a:rPr>
              <a:t>導入後の適正利用が確認できるものであること</a:t>
            </a:r>
          </a:p>
          <a:p>
            <a:pPr marL="144000" indent="-457200" algn="just"/>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成果目標の達成に直接に関連</a:t>
            </a:r>
            <a:r>
              <a:rPr lang="ja-JP" altLang="en-US" sz="1200" dirty="0">
                <a:latin typeface="メイリオ" panose="020B0604030504040204" pitchFamily="50" charset="-128"/>
                <a:ea typeface="メイリオ" panose="020B0604030504040204" pitchFamily="50" charset="-128"/>
              </a:rPr>
              <a:t>するもの</a:t>
            </a:r>
            <a:endParaRPr lang="en-US" altLang="ja-JP" sz="1200"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a:t>
            </a:r>
            <a:r>
              <a:rPr lang="ja-JP" altLang="en-US" sz="1200" b="0" i="0" u="none" strike="noStrike" baseline="0" dirty="0">
                <a:latin typeface="メイリオ" panose="020B0604030504040204" pitchFamily="50" charset="-128"/>
                <a:ea typeface="メイリオ" panose="020B0604030504040204" pitchFamily="50" charset="-128"/>
              </a:rPr>
              <a:t>同種・同能力等のものの再度導入等</a:t>
            </a:r>
            <a:r>
              <a:rPr lang="ja-JP" altLang="en-US" sz="1200" dirty="0">
                <a:latin typeface="メイリオ" panose="020B0604030504040204" pitchFamily="50" charset="-128"/>
                <a:ea typeface="メイリオ" panose="020B0604030504040204" pitchFamily="50" charset="-128"/>
              </a:rPr>
              <a:t>（いわゆる</a:t>
            </a:r>
            <a:r>
              <a:rPr lang="ja-JP" altLang="en-US" sz="1200" u="sng" dirty="0">
                <a:latin typeface="メイリオ" panose="020B0604030504040204" pitchFamily="50" charset="-128"/>
                <a:ea typeface="メイリオ" panose="020B0604030504040204" pitchFamily="50" charset="-128"/>
              </a:rPr>
              <a:t>単純更新）ではない</a:t>
            </a:r>
          </a:p>
          <a:p>
            <a:pPr marL="144000" indent="-457200" algn="just"/>
            <a:r>
              <a:rPr lang="ja-JP" altLang="en-US" sz="1200" dirty="0">
                <a:latin typeface="メイリオ" panose="020B0604030504040204" pitchFamily="50" charset="-128"/>
                <a:ea typeface="メイリオ" panose="020B0604030504040204" pitchFamily="50" charset="-128"/>
              </a:rPr>
              <a:t>・　園芸施設共済、農機具共済等の加入等、</a:t>
            </a:r>
            <a:r>
              <a:rPr lang="ja-JP" altLang="en-US" sz="1200" u="sng" dirty="0">
                <a:latin typeface="メイリオ" panose="020B0604030504040204" pitchFamily="50" charset="-128"/>
                <a:ea typeface="メイリオ" panose="020B0604030504040204" pitchFamily="50" charset="-128"/>
              </a:rPr>
              <a:t>気象災害等による被災に備えた措置</a:t>
            </a:r>
            <a:r>
              <a:rPr lang="ja-JP" altLang="en-US" sz="1200" dirty="0">
                <a:latin typeface="メイリオ" panose="020B0604030504040204" pitchFamily="50" charset="-128"/>
                <a:ea typeface="メイリオ" panose="020B0604030504040204" pitchFamily="50" charset="-128"/>
              </a:rPr>
              <a:t>がされる（耐用年数の期間、通年で加入等する必要があります。）</a:t>
            </a:r>
            <a:endParaRPr lang="en-US" altLang="ja-JP" sz="1200"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「農業分野におけるＡＩ・データに関する契約ガイドライン」への準拠、ＡＰＩ連携環境の整備（トラクター、コンバイン、田植機を導入する場合）、</a:t>
            </a:r>
            <a:r>
              <a:rPr lang="zh-TW" altLang="en-US" sz="1200" dirty="0">
                <a:latin typeface="メイリオ" panose="020B0604030504040204" pitchFamily="50" charset="-128"/>
                <a:ea typeface="メイリオ" panose="020B0604030504040204" pitchFamily="50" charset="-128"/>
              </a:rPr>
              <a:t>飼養衛生管理基準</a:t>
            </a:r>
            <a:r>
              <a:rPr lang="ja-JP" altLang="en-US" sz="1200" dirty="0">
                <a:latin typeface="メイリオ" panose="020B0604030504040204" pitchFamily="50" charset="-128"/>
                <a:ea typeface="メイリオ" panose="020B0604030504040204" pitchFamily="50" charset="-128"/>
              </a:rPr>
              <a:t>の</a:t>
            </a:r>
            <a:r>
              <a:rPr lang="zh-TW" altLang="en-US" sz="1200" dirty="0">
                <a:latin typeface="メイリオ" panose="020B0604030504040204" pitchFamily="50" charset="-128"/>
                <a:ea typeface="メイリオ" panose="020B0604030504040204" pitchFamily="50" charset="-128"/>
              </a:rPr>
              <a:t>順守</a:t>
            </a:r>
            <a:r>
              <a:rPr lang="ja-JP" altLang="en-US" sz="1200" dirty="0">
                <a:latin typeface="メイリオ" panose="020B0604030504040204" pitchFamily="50" charset="-128"/>
                <a:ea typeface="メイリオ" panose="020B0604030504040204" pitchFamily="50" charset="-128"/>
              </a:rPr>
              <a:t>（家畜の増頭・農場の規模拡大を図る目的で機械等を導入等する場合）</a:t>
            </a:r>
          </a:p>
        </p:txBody>
      </p:sp>
      <p:sp>
        <p:nvSpPr>
          <p:cNvPr id="1158" name="正方形/長方形 32"/>
          <p:cNvSpPr/>
          <p:nvPr/>
        </p:nvSpPr>
        <p:spPr>
          <a:xfrm>
            <a:off x="66984" y="134287"/>
            <a:ext cx="2954655"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b="1" dirty="0">
                <a:solidFill>
                  <a:schemeClr val="bg1"/>
                </a:solidFill>
                <a:latin typeface="メイリオ" panose="020B0604030504040204" pitchFamily="50" charset="-128"/>
                <a:ea typeface="メイリオ" panose="020B0604030504040204" pitchFamily="50" charset="-128"/>
              </a:rPr>
              <a:t>３　対象となる事業内容等</a:t>
            </a:r>
          </a:p>
        </p:txBody>
      </p:sp>
      <p:sp>
        <p:nvSpPr>
          <p:cNvPr id="1159" name="正方形/長方形 33"/>
          <p:cNvSpPr/>
          <p:nvPr/>
        </p:nvSpPr>
        <p:spPr>
          <a:xfrm>
            <a:off x="218104" y="759771"/>
            <a:ext cx="9687895" cy="1169551"/>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8000" indent="-288000"/>
            <a:r>
              <a:rPr lang="en-US" altLang="ja-JP" sz="1400" dirty="0">
                <a:solidFill>
                  <a:srgbClr val="000000"/>
                </a:solidFill>
                <a:latin typeface="メイリオ" panose="020B0604030504040204" pitchFamily="50" charset="-128"/>
                <a:ea typeface="メイリオ" panose="020B0604030504040204" pitchFamily="50" charset="-128"/>
              </a:rPr>
              <a:t>(1)</a:t>
            </a:r>
            <a:r>
              <a:rPr lang="ja-JP" altLang="en-US" sz="1400" dirty="0">
                <a:solidFill>
                  <a:srgbClr val="000000"/>
                </a:solidFill>
                <a:latin typeface="メイリオ" panose="020B0604030504040204" pitchFamily="50" charset="-128"/>
                <a:ea typeface="メイリオ" panose="020B0604030504040204" pitchFamily="50" charset="-128"/>
              </a:rPr>
              <a:t>　助成の対象となる事業内容は、助成対象者</a:t>
            </a:r>
            <a:r>
              <a:rPr lang="ja-JP" altLang="en-US" sz="1400" dirty="0">
                <a:latin typeface="メイリオ" panose="020B0604030504040204" pitchFamily="50" charset="-128"/>
                <a:ea typeface="メイリオ" panose="020B0604030504040204" pitchFamily="50" charset="-128"/>
              </a:rPr>
              <a:t>が農産物の輸出や規模拡大、燃油等の高騰や労働力不足等のリスクに対応し得る経営の確立などの、意欲的な取組による付加価値</a:t>
            </a:r>
            <a:r>
              <a:rPr lang="ja-JP" altLang="en-US" sz="1400" dirty="0">
                <a:solidFill>
                  <a:srgbClr val="000000"/>
                </a:solidFill>
                <a:latin typeface="メイリオ" panose="020B0604030504040204" pitchFamily="50" charset="-128"/>
                <a:ea typeface="メイリオ" panose="020B0604030504040204" pitchFamily="50" charset="-128"/>
              </a:rPr>
              <a:t>額の拡大等、</a:t>
            </a:r>
            <a:r>
              <a:rPr lang="ja-JP" altLang="en-US" sz="1400" u="sng" dirty="0">
                <a:latin typeface="メイリオ" panose="020B0604030504040204" pitchFamily="50" charset="-128"/>
                <a:ea typeface="メイリオ" panose="020B0604030504040204" pitchFamily="50" charset="-128"/>
              </a:rPr>
              <a:t>農業経営の発展を図るために行う取組</a:t>
            </a:r>
            <a:r>
              <a:rPr lang="ja-JP" altLang="en-US" sz="1400" dirty="0">
                <a:solidFill>
                  <a:srgbClr val="000000"/>
                </a:solidFill>
                <a:latin typeface="メイリオ" panose="020B0604030504040204" pitchFamily="50" charset="-128"/>
                <a:ea typeface="メイリオ" panose="020B0604030504040204" pitchFamily="50" charset="-128"/>
              </a:rPr>
              <a:t>となります。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marL="288000"/>
            <a:r>
              <a:rPr lang="ja-JP" altLang="en-US" sz="1400" dirty="0">
                <a:solidFill>
                  <a:srgbClr val="000000"/>
                </a:solidFill>
                <a:latin typeface="メイリオ" panose="020B0604030504040204" pitchFamily="50" charset="-128"/>
                <a:ea typeface="メイリオ" panose="020B0604030504040204" pitchFamily="50" charset="-128"/>
              </a:rPr>
              <a:t>　また、</a:t>
            </a:r>
            <a:r>
              <a:rPr lang="ja-JP" altLang="en-US" sz="1400" dirty="0">
                <a:latin typeface="メイリオ" panose="020B0604030504040204" pitchFamily="50" charset="-128"/>
                <a:ea typeface="メイリオ" panose="020B0604030504040204" pitchFamily="50" charset="-128"/>
              </a:rPr>
              <a:t>当該取組に要する経費は、農協、銀行等の</a:t>
            </a:r>
            <a:r>
              <a:rPr lang="ja-JP" altLang="en-US" sz="1400" u="sng" dirty="0">
                <a:latin typeface="メイリオ" panose="020B0604030504040204" pitchFamily="50" charset="-128"/>
                <a:ea typeface="メイリオ" panose="020B0604030504040204" pitchFamily="50" charset="-128"/>
              </a:rPr>
              <a:t>融資を活用する必要</a:t>
            </a:r>
            <a:r>
              <a:rPr lang="ja-JP" altLang="en-US" sz="1400" dirty="0">
                <a:latin typeface="メイリオ" panose="020B0604030504040204" pitchFamily="50" charset="-128"/>
                <a:ea typeface="メイリオ" panose="020B0604030504040204" pitchFamily="50" charset="-128"/>
              </a:rPr>
              <a:t>があります</a:t>
            </a:r>
            <a:r>
              <a:rPr lang="ja-JP" altLang="en-US" sz="1400" dirty="0">
                <a:solidFill>
                  <a:srgbClr val="000000"/>
                </a:solidFill>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市町村が認める者は、融資の活用は要件ではありません。</a:t>
            </a:r>
            <a:r>
              <a:rPr lang="ja-JP" altLang="en-US" sz="1400" dirty="0">
                <a:solidFill>
                  <a:srgbClr val="000000"/>
                </a:solidFill>
                <a:latin typeface="メイリオ" panose="020B0604030504040204" pitchFamily="50" charset="-128"/>
                <a:ea typeface="メイリオ" panose="020B0604030504040204" pitchFamily="50" charset="-128"/>
              </a:rPr>
              <a:t>）</a:t>
            </a:r>
            <a:endParaRPr lang="en-US" altLang="ja-JP" sz="1400" dirty="0">
              <a:solidFill>
                <a:srgbClr val="000000"/>
              </a:solidFill>
              <a:latin typeface="メイリオ" panose="020B0604030504040204" pitchFamily="50" charset="-128"/>
              <a:ea typeface="メイリオ" panose="020B0604030504040204" pitchFamily="50" charset="-128"/>
            </a:endParaRPr>
          </a:p>
        </p:txBody>
      </p:sp>
      <p:sp>
        <p:nvSpPr>
          <p:cNvPr id="1160" name="吹き出し: 角を丸めた四角形 9"/>
          <p:cNvSpPr/>
          <p:nvPr/>
        </p:nvSpPr>
        <p:spPr>
          <a:xfrm>
            <a:off x="6694709" y="3351482"/>
            <a:ext cx="3050820" cy="1471153"/>
          </a:xfrm>
          <a:prstGeom prst="wedgeRoundRectCallout">
            <a:avLst>
              <a:gd name="adj1" fmla="val 32032"/>
              <a:gd name="adj2" fmla="val 61389"/>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導入等する機械等は、前提として、助成対象者が計画する経営規模等に照らして</a:t>
            </a:r>
            <a:r>
              <a:rPr lang="ja-JP" altLang="en-US" sz="1200" dirty="0">
                <a:solidFill>
                  <a:srgbClr val="FF0000"/>
                </a:solidFill>
                <a:latin typeface="メイリオ" panose="020B0604030504040204" pitchFamily="50" charset="-128"/>
                <a:ea typeface="メイリオ" panose="020B0604030504040204" pitchFamily="50" charset="-128"/>
              </a:rPr>
              <a:t>過剰な能力・規模ではないこと</a:t>
            </a:r>
            <a:r>
              <a:rPr lang="ja-JP" altLang="en-US" sz="1200" dirty="0">
                <a:latin typeface="メイリオ" panose="020B0604030504040204" pitchFamily="50" charset="-128"/>
                <a:ea typeface="メイリオ" panose="020B0604030504040204" pitchFamily="50" charset="-128"/>
              </a:rPr>
              <a:t>が必要です。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また、</a:t>
            </a:r>
            <a:r>
              <a:rPr lang="ja-JP" altLang="en-US" sz="1200" dirty="0">
                <a:solidFill>
                  <a:srgbClr val="FF0000"/>
                </a:solidFill>
                <a:latin typeface="メイリオ" panose="020B0604030504040204" pitchFamily="50" charset="-128"/>
                <a:ea typeface="メイリオ" panose="020B0604030504040204" pitchFamily="50" charset="-128"/>
              </a:rPr>
              <a:t>認定計画や認定就農計画の経営改善等の方向性に合致</a:t>
            </a:r>
            <a:r>
              <a:rPr lang="ja-JP" altLang="en-US" sz="1200" dirty="0">
                <a:solidFill>
                  <a:schemeClr val="tx1"/>
                </a:solidFill>
                <a:latin typeface="メイリオ" panose="020B0604030504040204" pitchFamily="50" charset="-128"/>
                <a:ea typeface="メイリオ" panose="020B0604030504040204" pitchFamily="50" charset="-128"/>
              </a:rPr>
              <a:t>していること</a:t>
            </a:r>
            <a:r>
              <a:rPr lang="ja-JP" altLang="en-US" sz="1200" dirty="0">
                <a:latin typeface="メイリオ" panose="020B0604030504040204" pitchFamily="50" charset="-128"/>
                <a:ea typeface="メイリオ" panose="020B0604030504040204" pitchFamily="50" charset="-128"/>
              </a:rPr>
              <a:t>が必要です。</a:t>
            </a:r>
          </a:p>
        </p:txBody>
      </p:sp>
      <p:sp>
        <p:nvSpPr>
          <p:cNvPr id="1161" name="吹き出し: 角を丸めた四角形 11"/>
          <p:cNvSpPr/>
          <p:nvPr/>
        </p:nvSpPr>
        <p:spPr>
          <a:xfrm>
            <a:off x="6584648" y="5110948"/>
            <a:ext cx="1851494" cy="1471153"/>
          </a:xfrm>
          <a:prstGeom prst="wedgeRoundRectCallout">
            <a:avLst>
              <a:gd name="adj1" fmla="val 58618"/>
              <a:gd name="adj2" fmla="val -12557"/>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農地改良や造成等で加入できる農業共済や保険等がない場合</a:t>
            </a:r>
            <a:r>
              <a:rPr lang="ja-JP" altLang="en-US" sz="1200" dirty="0">
                <a:latin typeface="メイリオ" panose="020B0604030504040204" pitchFamily="50" charset="-128"/>
                <a:ea typeface="メイリオ" panose="020B0604030504040204" pitchFamily="50" charset="-128"/>
              </a:rPr>
              <a:t>、修繕・再取得に向けた積立を行うなど、</a:t>
            </a:r>
            <a:r>
              <a:rPr lang="ja-JP" altLang="en-US" sz="1200" dirty="0">
                <a:solidFill>
                  <a:srgbClr val="FF0000"/>
                </a:solidFill>
                <a:latin typeface="メイリオ" panose="020B0604030504040204" pitchFamily="50" charset="-128"/>
                <a:ea typeface="メイリオ" panose="020B0604030504040204" pitchFamily="50" charset="-128"/>
              </a:rPr>
              <a:t>被災に備えた措置</a:t>
            </a:r>
            <a:r>
              <a:rPr lang="ja-JP" altLang="en-US" sz="1200" dirty="0">
                <a:latin typeface="メイリオ" panose="020B0604030504040204" pitchFamily="50" charset="-128"/>
                <a:ea typeface="メイリオ" panose="020B0604030504040204" pitchFamily="50" charset="-128"/>
              </a:rPr>
              <a:t>を行っていただく必要があります。</a:t>
            </a:r>
          </a:p>
        </p:txBody>
      </p:sp>
      <p:pic>
        <p:nvPicPr>
          <p:cNvPr id="1162" name="Picture 4" descr="指揮棒を持った会社員のイラスト（女性）"/>
          <p:cNvPicPr>
            <a:picLocks noChangeAspect="1" noChangeArrowheads="1"/>
          </p:cNvPicPr>
          <p:nvPr/>
        </p:nvPicPr>
        <p:blipFill>
          <a:blip r:embed="rId1"/>
          <a:stretch>
            <a:fillRect/>
          </a:stretch>
        </p:blipFill>
        <p:spPr>
          <a:xfrm>
            <a:off x="8476804" y="5120705"/>
            <a:ext cx="1268725" cy="1537849"/>
          </a:xfrm>
          <a:prstGeom prst="rect">
            <a:avLst/>
          </a:prstGeom>
          <a:noFill/>
        </p:spPr>
      </p:pic>
      <p:sp>
        <p:nvSpPr>
          <p:cNvPr id="1163" name="四角形: 角を丸くする 23"/>
          <p:cNvSpPr/>
          <p:nvPr/>
        </p:nvSpPr>
        <p:spPr>
          <a:xfrm>
            <a:off x="9526760" y="6478554"/>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３</a:t>
            </a:r>
          </a:p>
        </p:txBody>
      </p:sp>
    </p:spTree>
    <p:extLst>
      <p:ext uri="{BB962C8B-B14F-4D97-AF65-F5344CB8AC3E}">
        <p14:creationId xmlns:p14="http://schemas.microsoft.com/office/powerpoint/2010/main" val="3655204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69" name="正方形/長方形 5"/>
          <p:cNvSpPr/>
          <p:nvPr/>
        </p:nvSpPr>
        <p:spPr>
          <a:xfrm>
            <a:off x="71136" y="129819"/>
            <a:ext cx="2031325"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４　配分上限額等</a:t>
            </a:r>
          </a:p>
        </p:txBody>
      </p:sp>
      <p:sp>
        <p:nvSpPr>
          <p:cNvPr id="1170" name="正方形/長方形 6"/>
          <p:cNvSpPr/>
          <p:nvPr/>
        </p:nvSpPr>
        <p:spPr>
          <a:xfrm>
            <a:off x="190626" y="875094"/>
            <a:ext cx="9180848" cy="1400383"/>
          </a:xfrm>
          <a:prstGeom prst="rect">
            <a:avLst/>
          </a:prstGeom>
          <a:solidFill>
            <a:schemeClr val="bg1"/>
          </a:solidFill>
        </p:spPr>
        <p:txBody>
          <a:bodyPr wrap="square">
            <a:spAutoFit/>
          </a:bodyPr>
          <a:lstStyle/>
          <a:p>
            <a:pPr algn="just"/>
            <a:r>
              <a:rPr lang="ja-JP" altLang="en-US" sz="1600" dirty="0">
                <a:latin typeface="メイリオ" panose="020B0604030504040204" pitchFamily="50" charset="-128"/>
                <a:ea typeface="メイリオ" panose="020B0604030504040204" pitchFamily="50" charset="-128"/>
              </a:rPr>
              <a:t>　本対策の補助率は</a:t>
            </a:r>
            <a:r>
              <a:rPr lang="ja-JP" altLang="en-US" sz="1600" u="sng" dirty="0">
                <a:latin typeface="メイリオ" panose="020B0604030504040204" pitchFamily="50" charset="-128"/>
                <a:ea typeface="メイリオ" panose="020B0604030504040204" pitchFamily="50" charset="-128"/>
              </a:rPr>
              <a:t>１／２</a:t>
            </a:r>
            <a:r>
              <a:rPr lang="ja-JP" altLang="en-US" sz="1600" dirty="0">
                <a:latin typeface="メイリオ" panose="020B0604030504040204" pitchFamily="50" charset="-128"/>
                <a:ea typeface="メイリオ" panose="020B0604030504040204" pitchFamily="50" charset="-128"/>
              </a:rPr>
              <a:t>（上限）です。助成対象者毎の配分上限は以下になります。</a:t>
            </a:r>
            <a:endParaRPr lang="en-US" altLang="ja-JP" sz="1600" dirty="0">
              <a:latin typeface="メイリオ" panose="020B0604030504040204" pitchFamily="50" charset="-128"/>
              <a:ea typeface="メイリオ" panose="020B0604030504040204" pitchFamily="50" charset="-128"/>
            </a:endParaRPr>
          </a:p>
          <a:p>
            <a:pPr algn="just"/>
            <a:endParaRPr lang="ja-JP" altLang="en-US"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①　法人　　　　　　　：　</a:t>
            </a:r>
            <a:r>
              <a:rPr lang="en-US" altLang="ja-JP" sz="1600" u="sng" dirty="0">
                <a:latin typeface="メイリオ" panose="020B0604030504040204" pitchFamily="50" charset="-128"/>
                <a:ea typeface="メイリオ" panose="020B0604030504040204" pitchFamily="50" charset="-128"/>
              </a:rPr>
              <a:t>3,000</a:t>
            </a:r>
            <a:r>
              <a:rPr lang="ja-JP" altLang="en-US" sz="1600" u="sng" dirty="0">
                <a:latin typeface="メイリオ" panose="020B0604030504040204" pitchFamily="50" charset="-128"/>
                <a:ea typeface="メイリオ" panose="020B0604030504040204" pitchFamily="50" charset="-128"/>
              </a:rPr>
              <a:t>万円</a:t>
            </a:r>
            <a:endParaRPr lang="en-US" altLang="ja-JP" sz="1600" u="sng"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②　法人以外の者　　　：　</a:t>
            </a:r>
            <a:r>
              <a:rPr lang="en-US" altLang="ja-JP" sz="1600" u="sng" dirty="0">
                <a:latin typeface="メイリオ" panose="020B0604030504040204" pitchFamily="50" charset="-128"/>
                <a:ea typeface="メイリオ" panose="020B0604030504040204" pitchFamily="50" charset="-128"/>
              </a:rPr>
              <a:t>1,500</a:t>
            </a:r>
            <a:r>
              <a:rPr lang="ja-JP" altLang="en-US" sz="1600" u="sng" dirty="0">
                <a:latin typeface="メイリオ" panose="020B0604030504040204" pitchFamily="50" charset="-128"/>
                <a:ea typeface="メイリオ" panose="020B0604030504040204" pitchFamily="50" charset="-128"/>
              </a:rPr>
              <a:t>万円</a:t>
            </a:r>
            <a:endParaRPr lang="en-US" altLang="ja-JP" sz="1600" u="sng"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③　市町村が認める者　：　　</a:t>
            </a:r>
            <a:r>
              <a:rPr lang="en-US" altLang="ja-JP" sz="1600" u="sng" dirty="0">
                <a:latin typeface="メイリオ" panose="020B0604030504040204" pitchFamily="50" charset="-128"/>
                <a:ea typeface="メイリオ" panose="020B0604030504040204" pitchFamily="50" charset="-128"/>
              </a:rPr>
              <a:t>100</a:t>
            </a:r>
            <a:r>
              <a:rPr lang="ja-JP" altLang="en-US" sz="1600" u="sng" dirty="0">
                <a:latin typeface="メイリオ" panose="020B0604030504040204" pitchFamily="50" charset="-128"/>
                <a:ea typeface="メイリオ" panose="020B0604030504040204" pitchFamily="50" charset="-128"/>
              </a:rPr>
              <a:t>万円</a:t>
            </a:r>
          </a:p>
        </p:txBody>
      </p:sp>
      <p:sp>
        <p:nvSpPr>
          <p:cNvPr id="1171" name="正方形/長方形 11"/>
          <p:cNvSpPr/>
          <p:nvPr/>
        </p:nvSpPr>
        <p:spPr>
          <a:xfrm>
            <a:off x="190626" y="3197529"/>
            <a:ext cx="9696322" cy="3416320"/>
          </a:xfrm>
          <a:prstGeom prst="rect">
            <a:avLst/>
          </a:prstGeom>
        </p:spPr>
        <p:txBody>
          <a:bodyPr wrap="square">
            <a:spAutoFit/>
          </a:bodyPr>
          <a:lstStyle/>
          <a:p>
            <a:pPr algn="just"/>
            <a:r>
              <a:rPr lang="ja-JP" altLang="en-US" sz="1400" dirty="0">
                <a:latin typeface="メイリオ" panose="020B0604030504040204" pitchFamily="50" charset="-128"/>
                <a:ea typeface="メイリオ" panose="020B0604030504040204" pitchFamily="50" charset="-128"/>
              </a:rPr>
              <a:t>　助成対象者は、導入した機械等を活用して目標年度（都道府県</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が計画を</a:t>
            </a:r>
            <a:r>
              <a:rPr lang="ja-JP" altLang="en-US" sz="1400" u="sng" dirty="0">
                <a:latin typeface="メイリオ" panose="020B0604030504040204" pitchFamily="50" charset="-128"/>
                <a:ea typeface="メイリオ" panose="020B0604030504040204" pitchFamily="50" charset="-128"/>
              </a:rPr>
              <a:t>承認した年度の翌々年</a:t>
            </a:r>
            <a:r>
              <a:rPr lang="ja-JP" altLang="en-US" sz="1400" dirty="0">
                <a:latin typeface="メイリオ" panose="020B0604030504040204" pitchFamily="50" charset="-128"/>
                <a:ea typeface="メイリオ" panose="020B0604030504040204" pitchFamily="50" charset="-128"/>
              </a:rPr>
              <a:t>度）までにどのように目標達成し</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ていくか、そのための取組をどのように実施するか等を明らかに</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する必要があります。</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その際に、成果目標として</a:t>
            </a:r>
            <a:r>
              <a:rPr lang="ja-JP" altLang="en-US" sz="1400" u="sng" dirty="0">
                <a:latin typeface="メイリオ" panose="020B0604030504040204" pitchFamily="50" charset="-128"/>
                <a:ea typeface="メイリオ" panose="020B0604030504040204" pitchFamily="50" charset="-128"/>
              </a:rPr>
              <a:t>必須目標である付加価値額の拡大</a:t>
            </a:r>
            <a:r>
              <a:rPr lang="ja-JP" altLang="en-US" sz="1400" dirty="0">
                <a:latin typeface="メイリオ" panose="020B0604030504040204" pitchFamily="50" charset="-128"/>
                <a:ea typeface="メイリオ" panose="020B0604030504040204" pitchFamily="50" charset="-128"/>
              </a:rPr>
              <a:t>と、</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付加価値額の拡大以外で</a:t>
            </a:r>
            <a:r>
              <a:rPr lang="ja-JP" altLang="en-US" sz="1400" u="sng" dirty="0">
                <a:latin typeface="メイリオ" panose="020B0604030504040204" pitchFamily="50" charset="-128"/>
                <a:ea typeface="メイリオ" panose="020B0604030504040204" pitchFamily="50" charset="-128"/>
              </a:rPr>
              <a:t>今後実施するとしてポイント化した取組</a:t>
            </a:r>
            <a:endParaRPr lang="en-US" altLang="ja-JP" sz="1400" u="sng" dirty="0">
              <a:latin typeface="メイリオ" panose="020B0604030504040204" pitchFamily="50" charset="-128"/>
              <a:ea typeface="メイリオ" panose="020B0604030504040204" pitchFamily="50" charset="-128"/>
            </a:endParaRPr>
          </a:p>
          <a:p>
            <a:pPr algn="just"/>
            <a:r>
              <a:rPr lang="ja-JP" altLang="en-US" sz="1400" u="sng" dirty="0">
                <a:latin typeface="メイリオ" panose="020B0604030504040204" pitchFamily="50" charset="-128"/>
                <a:ea typeface="メイリオ" panose="020B0604030504040204" pitchFamily="50" charset="-128"/>
              </a:rPr>
              <a:t>の目標（選択目標）</a:t>
            </a:r>
            <a:r>
              <a:rPr lang="ja-JP" altLang="en-US" sz="1400" dirty="0">
                <a:latin typeface="メイリオ" panose="020B0604030504040204" pitchFamily="50" charset="-128"/>
                <a:ea typeface="メイリオ" panose="020B0604030504040204" pitchFamily="50" charset="-128"/>
              </a:rPr>
              <a:t>を設定する必要があります。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pPr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必須目標は、前項「４　配分上限額等」の</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①及び②の者は、目標年度までに「</a:t>
            </a:r>
            <a:r>
              <a:rPr lang="ja-JP" altLang="en-US" sz="1400" u="sng" dirty="0">
                <a:latin typeface="メイリオ" panose="020B0604030504040204" pitchFamily="50" charset="-128"/>
                <a:ea typeface="メイリオ" panose="020B0604030504040204" pitchFamily="50" charset="-128"/>
              </a:rPr>
              <a:t>付加価値額の１割以上の拡大</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gn="just"/>
            <a:endParaRPr lang="en-US" altLang="ja-JP" sz="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③の市町村が認める者は、目標年度までに「</a:t>
            </a:r>
            <a:r>
              <a:rPr lang="ja-JP" altLang="en-US" sz="1400" u="sng" dirty="0">
                <a:latin typeface="メイリオ" panose="020B0604030504040204" pitchFamily="50" charset="-128"/>
                <a:ea typeface="メイリオ" panose="020B0604030504040204" pitchFamily="50" charset="-128"/>
              </a:rPr>
              <a:t>付加価値額の拡大</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を設定することとなります。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成果目標の達成状況が低調な場合</a:t>
            </a:r>
            <a:r>
              <a:rPr lang="ja-JP" altLang="en-US" sz="1400" dirty="0">
                <a:latin typeface="メイリオ" panose="020B0604030504040204" pitchFamily="50" charset="-128"/>
                <a:ea typeface="メイリオ" panose="020B0604030504040204" pitchFamily="50" charset="-128"/>
              </a:rPr>
              <a:t>、事業実施主体である市町村は、助成対象者の成果目標の達成に向け、</a:t>
            </a:r>
            <a:r>
              <a:rPr lang="ja-JP" altLang="en-US" sz="1400" u="sng" dirty="0">
                <a:latin typeface="メイリオ" panose="020B0604030504040204" pitchFamily="50" charset="-128"/>
                <a:ea typeface="メイリオ" panose="020B0604030504040204" pitchFamily="50" charset="-128"/>
              </a:rPr>
              <a:t>重点的な</a:t>
            </a:r>
            <a:endParaRPr lang="en-US" altLang="ja-JP" sz="1400" u="sng"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指導</a:t>
            </a:r>
            <a:r>
              <a:rPr lang="ja-JP" altLang="en-US" sz="1400" dirty="0">
                <a:latin typeface="メイリオ" panose="020B0604030504040204" pitchFamily="50" charset="-128"/>
                <a:ea typeface="メイリオ" panose="020B0604030504040204" pitchFamily="50" charset="-128"/>
              </a:rPr>
              <a:t>を行うこととなります</a:t>
            </a:r>
            <a:r>
              <a:rPr lang="ja-JP" altLang="en-US" sz="1200" dirty="0">
                <a:latin typeface="メイリオ" panose="020B0604030504040204" pitchFamily="50" charset="-128"/>
                <a:ea typeface="メイリオ" panose="020B0604030504040204" pitchFamily="50" charset="-128"/>
              </a:rPr>
              <a:t>。</a:t>
            </a:r>
          </a:p>
        </p:txBody>
      </p:sp>
      <p:sp>
        <p:nvSpPr>
          <p:cNvPr id="1172" name="四角形: 角を丸くする 20"/>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４</a:t>
            </a:r>
          </a:p>
        </p:txBody>
      </p:sp>
      <p:sp>
        <p:nvSpPr>
          <p:cNvPr id="1173" name="正方形/長方形 1"/>
          <p:cNvSpPr/>
          <p:nvPr/>
        </p:nvSpPr>
        <p:spPr>
          <a:xfrm>
            <a:off x="71136" y="2475985"/>
            <a:ext cx="1569660"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５　成果目標</a:t>
            </a:r>
          </a:p>
        </p:txBody>
      </p:sp>
      <p:sp>
        <p:nvSpPr>
          <p:cNvPr id="1174" name="吹き出し: 角を丸めた四角形 7"/>
          <p:cNvSpPr/>
          <p:nvPr/>
        </p:nvSpPr>
        <p:spPr>
          <a:xfrm>
            <a:off x="6528316" y="2827329"/>
            <a:ext cx="2998632" cy="1892176"/>
          </a:xfrm>
          <a:prstGeom prst="wedgeRoundRectCallout">
            <a:avLst>
              <a:gd name="adj1" fmla="val -35738"/>
              <a:gd name="adj2" fmla="val -65744"/>
              <a:gd name="adj3" fmla="val 16667"/>
            </a:avLst>
          </a:prstGeom>
          <a:no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今後の取組としてポイント化した場合は、成果目標として必ず設定する必要</a:t>
            </a:r>
            <a:r>
              <a:rPr lang="ja-JP" altLang="en-US" sz="1200" dirty="0">
                <a:solidFill>
                  <a:schemeClr val="tx1"/>
                </a:solidFill>
                <a:latin typeface="メイリオ" panose="020B0604030504040204" pitchFamily="50" charset="-128"/>
                <a:ea typeface="メイリオ" panose="020B0604030504040204" pitchFamily="50" charset="-128"/>
              </a:rPr>
              <a:t>があります。</a:t>
            </a:r>
            <a:endParaRPr lang="ja-JP" altLang="en-US" sz="200" dirty="0">
              <a:solidFill>
                <a:schemeClr val="tx1"/>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適切なポイント化、成果目標の設定に向け、助成対象者の</a:t>
            </a:r>
            <a:r>
              <a:rPr lang="ja-JP" altLang="en-US" sz="1200" dirty="0">
                <a:solidFill>
                  <a:schemeClr val="tx1"/>
                </a:solidFill>
                <a:latin typeface="メイリオ" panose="020B0604030504040204" pitchFamily="50" charset="-128"/>
                <a:ea typeface="メイリオ" panose="020B0604030504040204" pitchFamily="50" charset="-128"/>
              </a:rPr>
              <a:t>今後の営農計画を十分に確認し、ご指導願います。</a:t>
            </a:r>
            <a:r>
              <a:rPr lang="ja-JP" altLang="en-US" sz="1200" dirty="0">
                <a:latin typeface="メイリオ" panose="020B0604030504040204" pitchFamily="50" charset="-128"/>
                <a:ea typeface="メイリオ" panose="020B0604030504040204" pitchFamily="50" charset="-128"/>
              </a:rPr>
              <a:t>（妥当性を確認・検証等することなく設定することのないように、十分ご留意ください。） </a:t>
            </a:r>
          </a:p>
        </p:txBody>
      </p:sp>
      <p:pic>
        <p:nvPicPr>
          <p:cNvPr id="1175" name="Picture 9" descr="クリップボードに書き込む人のイラスト（男性会社員）"/>
          <p:cNvPicPr>
            <a:picLocks noChangeAspect="1" noChangeArrowheads="1"/>
          </p:cNvPicPr>
          <p:nvPr/>
        </p:nvPicPr>
        <p:blipFill>
          <a:blip r:embed="rId1"/>
          <a:stretch>
            <a:fillRect/>
          </a:stretch>
        </p:blipFill>
        <p:spPr>
          <a:xfrm>
            <a:off x="5987817" y="1689692"/>
            <a:ext cx="694176" cy="1051782"/>
          </a:xfrm>
          <a:prstGeom prst="rect">
            <a:avLst/>
          </a:prstGeom>
          <a:noFill/>
        </p:spPr>
      </p:pic>
    </p:spTree>
    <p:extLst>
      <p:ext uri="{BB962C8B-B14F-4D97-AF65-F5344CB8AC3E}">
        <p14:creationId xmlns:p14="http://schemas.microsoft.com/office/powerpoint/2010/main" val="399328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77" name="正方形/長方形 11"/>
          <p:cNvSpPr/>
          <p:nvPr/>
        </p:nvSpPr>
        <p:spPr>
          <a:xfrm>
            <a:off x="106790" y="514743"/>
            <a:ext cx="2031325"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noAutofit/>
          </a:bodyPr>
          <a:lstStyle/>
          <a:p>
            <a:r>
              <a:rPr lang="ja-JP" altLang="en-US" b="1" dirty="0">
                <a:solidFill>
                  <a:schemeClr val="bg1"/>
                </a:solidFill>
                <a:latin typeface="メイリオ" panose="020B0604030504040204" pitchFamily="50" charset="-128"/>
                <a:ea typeface="メイリオ" panose="020B0604030504040204" pitchFamily="50" charset="-128"/>
              </a:rPr>
              <a:t>１　事業実施地区</a:t>
            </a:r>
          </a:p>
        </p:txBody>
      </p:sp>
      <p:sp>
        <p:nvSpPr>
          <p:cNvPr id="1178" name="正方形/長方形 2"/>
          <p:cNvSpPr/>
          <p:nvPr/>
        </p:nvSpPr>
        <p:spPr>
          <a:xfrm>
            <a:off x="168411" y="1026225"/>
            <a:ext cx="9718536" cy="307777"/>
          </a:xfrm>
          <a:prstGeom prst="rect">
            <a:avLst/>
          </a:prstGeom>
        </p:spPr>
        <p:txBody>
          <a:bodyPr wrap="square">
            <a:spAutoFit/>
          </a:bodyPr>
          <a:lstStyle/>
          <a:p>
            <a:pPr marL="0" indent="0">
              <a:buNone/>
            </a:pPr>
            <a:r>
              <a:rPr lang="ja-JP" altLang="en-US" sz="1400" dirty="0">
                <a:solidFill>
                  <a:srgbClr val="000000"/>
                </a:solidFill>
                <a:latin typeface="メイリオ" panose="020B0604030504040204" pitchFamily="50" charset="-128"/>
                <a:ea typeface="メイリオ" panose="020B0604030504040204" pitchFamily="50" charset="-128"/>
              </a:rPr>
              <a:t>　事業実施地区は、以下の（１）及び（２）を満たす「</a:t>
            </a:r>
            <a:r>
              <a:rPr lang="ja-JP" altLang="en-US" sz="1400" u="sng" dirty="0">
                <a:latin typeface="メイリオ" panose="020B0604030504040204" pitchFamily="50" charset="-128"/>
                <a:ea typeface="メイリオ" panose="020B0604030504040204" pitchFamily="50" charset="-128"/>
              </a:rPr>
              <a:t>将来像が明確化された地域計画」である必要</a:t>
            </a:r>
            <a:r>
              <a:rPr lang="ja-JP" altLang="en-US" sz="1400" dirty="0">
                <a:solidFill>
                  <a:srgbClr val="000000"/>
                </a:solidFill>
                <a:latin typeface="メイリオ" panose="020B0604030504040204" pitchFamily="50" charset="-128"/>
                <a:ea typeface="メイリオ" panose="020B0604030504040204" pitchFamily="50" charset="-128"/>
              </a:rPr>
              <a:t>があります。</a:t>
            </a:r>
            <a:endParaRPr lang="en-US" altLang="ja-JP" sz="1400" dirty="0">
              <a:latin typeface="メイリオ" panose="020B0604030504040204" pitchFamily="50" charset="-128"/>
              <a:ea typeface="メイリオ" panose="020B0604030504040204" pitchFamily="50" charset="-128"/>
            </a:endParaRPr>
          </a:p>
        </p:txBody>
      </p:sp>
      <p:sp>
        <p:nvSpPr>
          <p:cNvPr id="1179" name="正方形/長方形 50"/>
          <p:cNvSpPr/>
          <p:nvPr/>
        </p:nvSpPr>
        <p:spPr>
          <a:xfrm>
            <a:off x="106790" y="4409826"/>
            <a:ext cx="1800493"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２　助成対象者</a:t>
            </a:r>
          </a:p>
        </p:txBody>
      </p:sp>
      <p:sp>
        <p:nvSpPr>
          <p:cNvPr id="1180" name="正方形/長方形 51"/>
          <p:cNvSpPr/>
          <p:nvPr/>
        </p:nvSpPr>
        <p:spPr>
          <a:xfrm>
            <a:off x="168410" y="4906476"/>
            <a:ext cx="9718537" cy="738664"/>
          </a:xfrm>
          <a:prstGeom prst="rect">
            <a:avLst/>
          </a:prstGeom>
        </p:spPr>
        <p:txBody>
          <a:bodyPr wrap="square">
            <a:spAutoFit/>
          </a:bodyPr>
          <a:lstStyle/>
          <a:p>
            <a:pPr algn="just"/>
            <a:r>
              <a:rPr lang="ja-JP" altLang="en-US" sz="1400" dirty="0">
                <a:latin typeface="メイリオ" panose="020B0604030504040204" pitchFamily="50" charset="-128"/>
                <a:ea typeface="メイリオ" panose="020B0604030504040204" pitchFamily="50" charset="-128"/>
              </a:rPr>
              <a:t>　助成対象者は、</a:t>
            </a:r>
            <a:r>
              <a:rPr lang="ja-JP" altLang="en-US" sz="1400" u="sng" dirty="0">
                <a:latin typeface="メイリオ" panose="020B0604030504040204" pitchFamily="50" charset="-128"/>
                <a:ea typeface="メイリオ" panose="020B0604030504040204" pitchFamily="50" charset="-128"/>
              </a:rPr>
              <a:t>担い手確保・経営強化支援対策と同じ</a:t>
            </a:r>
            <a:r>
              <a:rPr lang="ja-JP" altLang="en-US" sz="1400" dirty="0">
                <a:latin typeface="メイリオ" panose="020B0604030504040204" pitchFamily="50" charset="-128"/>
                <a:ea typeface="メイリオ" panose="020B0604030504040204" pitchFamily="50" charset="-128"/>
              </a:rPr>
              <a:t>く、地域計画のうち目標地図に位置付けられた認定</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農業者、認定就農者、集落営農組織、市町村基本構想水準到達者、市町村が認める者です。ただし、</a:t>
            </a:r>
            <a:r>
              <a:rPr lang="ja-JP" altLang="en-US" sz="1400" u="sng" dirty="0">
                <a:latin typeface="メイリオ" panose="020B0604030504040204" pitchFamily="50" charset="-128"/>
                <a:ea typeface="メイリオ" panose="020B0604030504040204" pitchFamily="50" charset="-128"/>
              </a:rPr>
              <a:t>リース</a:t>
            </a:r>
            <a:endParaRPr lang="en-US" altLang="ja-JP" sz="1400" u="sng" dirty="0">
              <a:latin typeface="メイリオ" panose="020B0604030504040204" pitchFamily="50" charset="-128"/>
              <a:ea typeface="メイリオ" panose="020B0604030504040204" pitchFamily="50" charset="-128"/>
            </a:endParaRPr>
          </a:p>
          <a:p>
            <a:pPr algn="just"/>
            <a:r>
              <a:rPr lang="ja-JP" altLang="en-US" sz="1400" u="sng" dirty="0">
                <a:latin typeface="メイリオ" panose="020B0604030504040204" pitchFamily="50" charset="-128"/>
                <a:ea typeface="メイリオ" panose="020B0604030504040204" pitchFamily="50" charset="-128"/>
              </a:rPr>
              <a:t>導入の場合</a:t>
            </a:r>
            <a:r>
              <a:rPr lang="ja-JP" altLang="en-US" sz="1400" dirty="0">
                <a:latin typeface="メイリオ" panose="020B0604030504040204" pitchFamily="50" charset="-128"/>
                <a:ea typeface="メイリオ" panose="020B0604030504040204" pitchFamily="50" charset="-128"/>
              </a:rPr>
              <a:t>はこれらの者とリース事業者が</a:t>
            </a:r>
            <a:r>
              <a:rPr lang="ja-JP" altLang="en-US" sz="1400" u="sng" dirty="0">
                <a:latin typeface="メイリオ" panose="020B0604030504040204" pitchFamily="50" charset="-128"/>
                <a:ea typeface="メイリオ" panose="020B0604030504040204" pitchFamily="50" charset="-128"/>
              </a:rPr>
              <a:t>共同申請し、リース事業者に助成金が支払われる</a:t>
            </a:r>
            <a:r>
              <a:rPr lang="ja-JP" altLang="en-US" sz="1400" dirty="0">
                <a:latin typeface="メイリオ" panose="020B0604030504040204" pitchFamily="50" charset="-128"/>
                <a:ea typeface="メイリオ" panose="020B0604030504040204" pitchFamily="50" charset="-128"/>
              </a:rPr>
              <a:t>ことになります。</a:t>
            </a:r>
            <a:endParaRPr lang="en-US" altLang="ja-JP" sz="600" dirty="0">
              <a:latin typeface="メイリオ" panose="020B0604030504040204" pitchFamily="50" charset="-128"/>
              <a:ea typeface="メイリオ" panose="020B0604030504040204" pitchFamily="50" charset="-128"/>
            </a:endParaRPr>
          </a:p>
        </p:txBody>
      </p:sp>
      <p:cxnSp>
        <p:nvCxnSpPr>
          <p:cNvPr id="1181" name="直線コネクタ 34"/>
          <p:cNvCxnSpPr>
            <a:cxnSpLocks/>
          </p:cNvCxnSpPr>
          <p:nvPr/>
        </p:nvCxnSpPr>
        <p:spPr>
          <a:xfrm>
            <a:off x="681038" y="382110"/>
            <a:ext cx="8554402" cy="0"/>
          </a:xfrm>
          <a:prstGeom prst="line">
            <a:avLst/>
          </a:prstGeom>
          <a:ln w="60325" cmpd="thickThin">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182" name="正方形/長方形 36"/>
          <p:cNvSpPr/>
          <p:nvPr/>
        </p:nvSpPr>
        <p:spPr>
          <a:xfrm>
            <a:off x="1114780" y="-32230"/>
            <a:ext cx="6974705" cy="400110"/>
          </a:xfrm>
          <a:prstGeom prst="rect">
            <a:avLst/>
          </a:prstGeom>
        </p:spPr>
        <p:txBody>
          <a:bodyPr wrap="square">
            <a:spAutoFit/>
          </a:bodyPr>
          <a:lstStyle/>
          <a:p>
            <a:pPr algn="ctr"/>
            <a:r>
              <a:rPr lang="en-US" altLang="ja-JP" sz="2000" b="1" dirty="0">
                <a:solidFill>
                  <a:schemeClr val="accent4">
                    <a:lumMod val="50000"/>
                  </a:schemeClr>
                </a:solidFill>
                <a:latin typeface="メイリオ" panose="020B0604030504040204" pitchFamily="50" charset="-128"/>
                <a:ea typeface="メイリオ" panose="020B0604030504040204" pitchFamily="50" charset="-128"/>
              </a:rPr>
              <a:t>Ⅰ</a:t>
            </a:r>
            <a:r>
              <a:rPr lang="ja-JP" altLang="en-US" sz="2000" b="1" dirty="0">
                <a:solidFill>
                  <a:schemeClr val="accent4">
                    <a:lumMod val="50000"/>
                  </a:schemeClr>
                </a:solidFill>
                <a:latin typeface="メイリオ" panose="020B0604030504040204" pitchFamily="50" charset="-128"/>
                <a:ea typeface="メイリオ" panose="020B0604030504040204" pitchFamily="50" charset="-128"/>
              </a:rPr>
              <a:t>－（２）　地域農業構造転換支援対策の</a:t>
            </a:r>
            <a:r>
              <a:rPr lang="zh-TW" altLang="en-US" sz="2000" b="1" dirty="0">
                <a:solidFill>
                  <a:schemeClr val="accent4">
                    <a:lumMod val="50000"/>
                  </a:schemeClr>
                </a:solidFill>
                <a:latin typeface="メイリオ" panose="020B0604030504040204" pitchFamily="50" charset="-128"/>
                <a:ea typeface="メイリオ" panose="020B0604030504040204" pitchFamily="50" charset="-128"/>
              </a:rPr>
              <a:t>事業要件等</a:t>
            </a:r>
          </a:p>
        </p:txBody>
      </p:sp>
      <p:sp>
        <p:nvSpPr>
          <p:cNvPr id="1183" name="正方形/長方形 8"/>
          <p:cNvSpPr/>
          <p:nvPr/>
        </p:nvSpPr>
        <p:spPr>
          <a:xfrm>
            <a:off x="106791" y="5659372"/>
            <a:ext cx="9600158" cy="1200329"/>
          </a:xfrm>
          <a:prstGeom prst="rect">
            <a:avLst/>
          </a:prstGeom>
        </p:spPr>
        <p:txBody>
          <a:bodyPr wrap="square">
            <a:spAutoFit/>
          </a:bodyPr>
          <a:lstStyle/>
          <a:p>
            <a:pPr marL="144000" indent="-4572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担い手確保・経営強化支援対策と同じく、過去に本事業及び類似事業（農地利用効率化等支援交付金等）を実施した者は、原則として</a:t>
            </a:r>
            <a:r>
              <a:rPr lang="ja-JP" altLang="en-US" sz="1200" u="sng" dirty="0">
                <a:latin typeface="メイリオ" panose="020B0604030504040204" pitchFamily="50" charset="-128"/>
                <a:ea typeface="メイリオ" panose="020B0604030504040204" pitchFamily="50" charset="-128"/>
              </a:rPr>
              <a:t>目標年度に成果目標の達成（必須目標以外は概ね達成）、又は目標年度の次年度以降に成果目標の概ね達成が確認</a:t>
            </a:r>
            <a:r>
              <a:rPr lang="ja-JP" altLang="en-US" sz="1200" dirty="0">
                <a:latin typeface="メイリオ" panose="020B0604030504040204" pitchFamily="50" charset="-128"/>
                <a:ea typeface="メイリオ" panose="020B0604030504040204" pitchFamily="50" charset="-128"/>
              </a:rPr>
              <a:t>されており、特段の事情なく、</a:t>
            </a:r>
            <a:r>
              <a:rPr lang="ja-JP" altLang="en-US" sz="1200" u="sng" dirty="0">
                <a:latin typeface="メイリオ" panose="020B0604030504040204" pitchFamily="50" charset="-128"/>
                <a:ea typeface="メイリオ" panose="020B0604030504040204" pitchFamily="50" charset="-128"/>
              </a:rPr>
              <a:t>現状値が過去の事業の実績を下回っていない</a:t>
            </a:r>
            <a:r>
              <a:rPr lang="ja-JP" altLang="en-US" sz="1200" dirty="0">
                <a:latin typeface="メイリオ" panose="020B0604030504040204" pitchFamily="50" charset="-128"/>
                <a:ea typeface="メイリオ" panose="020B0604030504040204" pitchFamily="50" charset="-128"/>
              </a:rPr>
              <a:t>等、過去の事業との整合が図られている場合に支援の対象となります。</a:t>
            </a:r>
            <a:endParaRPr lang="en-US" altLang="ja-JP" sz="1200"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なお、目標年度の翌年度以降であって、</a:t>
            </a:r>
            <a:r>
              <a:rPr lang="ja-JP" altLang="en-US" sz="1200" u="sng" dirty="0">
                <a:latin typeface="メイリオ" panose="020B0604030504040204" pitchFamily="50" charset="-128"/>
                <a:ea typeface="メイリオ" panose="020B0604030504040204" pitchFamily="50" charset="-128"/>
              </a:rPr>
              <a:t>新たに実施する機械等の導入等により、過去目標項目の目標値を上回ることが確実</a:t>
            </a:r>
            <a:r>
              <a:rPr lang="ja-JP" altLang="en-US" sz="1200" dirty="0">
                <a:latin typeface="メイリオ" panose="020B0604030504040204" pitchFamily="50" charset="-128"/>
                <a:ea typeface="メイリオ" panose="020B0604030504040204" pitchFamily="50" charset="-128"/>
              </a:rPr>
              <a:t>であると認められる場合は、この限りではありません。また、</a:t>
            </a:r>
            <a:r>
              <a:rPr lang="ja-JP" altLang="en-US" sz="1200" u="sng" dirty="0">
                <a:latin typeface="メイリオ" panose="020B0604030504040204" pitchFamily="50" charset="-128"/>
                <a:ea typeface="メイリオ" panose="020B0604030504040204" pitchFamily="50" charset="-128"/>
              </a:rPr>
              <a:t>目標年度の翌年度以降であって、地域農業構造転換支援対策で新たに設定</a:t>
            </a:r>
            <a:endParaRPr lang="en-US" altLang="ja-JP" sz="1200" u="sng"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する必須目標を達成すると認められる場合</a:t>
            </a:r>
            <a:r>
              <a:rPr lang="ja-JP" altLang="en-US" sz="1200" dirty="0">
                <a:latin typeface="メイリオ" panose="020B0604030504040204" pitchFamily="50" charset="-128"/>
                <a:ea typeface="メイリオ" panose="020B0604030504040204" pitchFamily="50" charset="-128"/>
              </a:rPr>
              <a:t>も、同様にこの限りではありません。</a:t>
            </a:r>
            <a:endParaRPr lang="en-US" altLang="ja-JP" sz="1200" dirty="0">
              <a:latin typeface="メイリオ" panose="020B0604030504040204" pitchFamily="50" charset="-128"/>
              <a:ea typeface="メイリオ" panose="020B0604030504040204" pitchFamily="50" charset="-128"/>
            </a:endParaRPr>
          </a:p>
        </p:txBody>
      </p:sp>
      <p:sp>
        <p:nvSpPr>
          <p:cNvPr id="1184" name="テキスト ボックス 9"/>
          <p:cNvSpPr txBox="1"/>
          <p:nvPr/>
        </p:nvSpPr>
        <p:spPr>
          <a:xfrm>
            <a:off x="469830" y="1533916"/>
            <a:ext cx="9343504" cy="2734970"/>
          </a:xfrm>
          <a:prstGeom prst="rect">
            <a:avLst/>
          </a:prstGeom>
          <a:noFill/>
          <a:ln>
            <a:solidFill>
              <a:schemeClr val="tx1"/>
            </a:solidFill>
            <a:prstDash val="dash"/>
          </a:ln>
        </p:spPr>
        <p:txBody>
          <a:bodyPr wrap="square" lIns="144000" tIns="72000" bIns="0">
            <a:spAutoFit/>
          </a:bodyPr>
          <a:lstStyle/>
          <a:p>
            <a:r>
              <a:rPr lang="en-US" altLang="ja-JP" sz="1100" b="1" dirty="0">
                <a:solidFill>
                  <a:schemeClr val="tx1"/>
                </a:solidFill>
                <a:latin typeface="メイリオ" panose="020B0604030504040204" pitchFamily="50" charset="-128"/>
                <a:ea typeface="メイリオ" panose="020B0604030504040204" pitchFamily="50" charset="-128"/>
              </a:rPr>
              <a:t>【</a:t>
            </a:r>
            <a:r>
              <a:rPr lang="ja-JP" altLang="en-US" sz="1100" b="1" dirty="0">
                <a:solidFill>
                  <a:schemeClr val="tx1"/>
                </a:solidFill>
                <a:latin typeface="メイリオ" panose="020B0604030504040204" pitchFamily="50" charset="-128"/>
                <a:ea typeface="メイリオ" panose="020B0604030504040204" pitchFamily="50" charset="-128"/>
              </a:rPr>
              <a:t>将来像が明確化された地域計画の基準</a:t>
            </a:r>
            <a:r>
              <a:rPr lang="en-US" altLang="ja-JP" sz="1100" b="1" dirty="0">
                <a:solidFill>
                  <a:schemeClr val="tx1"/>
                </a:solidFill>
                <a:latin typeface="メイリオ" panose="020B0604030504040204" pitchFamily="50" charset="-128"/>
                <a:ea typeface="メイリオ" panose="020B0604030504040204" pitchFamily="50" charset="-128"/>
              </a:rPr>
              <a:t>】</a:t>
            </a:r>
            <a:endParaRPr lang="ja-JP" altLang="en-US" sz="1100" b="1" dirty="0">
              <a:solidFill>
                <a:schemeClr val="tx1"/>
              </a:solidFill>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pPr marL="288000" indent="-288000"/>
            <a:r>
              <a:rPr lang="ja-JP" altLang="en-US" sz="1100" dirty="0">
                <a:latin typeface="メイリオ" panose="020B0604030504040204" pitchFamily="50" charset="-128"/>
                <a:ea typeface="メイリオ" panose="020B0604030504040204" pitchFamily="50" charset="-128"/>
              </a:rPr>
              <a:t>（１）地域計画における担い手（認定農業者、認定就農者、集落営農組織、市町村基本構想水準到達者）への将来の目標集積率が現状以上であって、以下の（ア）又は（イ）を満たすこと。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（ア）目標集積率が８割以上</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（イ）中間又は山間農業地域の場合は以下のａ～ｃのいずれかを満たす（都府県に限る。）</a:t>
            </a:r>
          </a:p>
          <a:p>
            <a:r>
              <a:rPr lang="ja-JP" altLang="en-US" sz="1100" dirty="0">
                <a:latin typeface="メイリオ" panose="020B0604030504040204" pitchFamily="50" charset="-128"/>
                <a:ea typeface="メイリオ" panose="020B0604030504040204" pitchFamily="50" charset="-128"/>
              </a:rPr>
              <a:t>　　　ａ　現状の集積率が５割未満の場合は、目標集積率が６割以上</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ｂ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５割以上６割未満の場合は、目標集積率が現状より</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ポイント以上増加</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ｃ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６割以上の場合は、目標集積率が６割以上</a:t>
            </a:r>
            <a:endParaRPr lang="en-US" altLang="ja-JP" sz="1100" dirty="0">
              <a:latin typeface="メイリオ" panose="020B0604030504040204" pitchFamily="50" charset="-128"/>
              <a:ea typeface="メイリオ" panose="020B0604030504040204" pitchFamily="50" charset="-128"/>
            </a:endParaRPr>
          </a:p>
          <a:p>
            <a:endParaRPr lang="en-US" altLang="ja-JP" sz="400" dirty="0">
              <a:highlight>
                <a:srgbClr val="FFFF00"/>
              </a:highlight>
              <a:latin typeface="メイリオ" panose="020B0604030504040204" pitchFamily="50" charset="-128"/>
              <a:ea typeface="メイリオ" panose="020B0604030504040204" pitchFamily="50" charset="-128"/>
            </a:endParaRPr>
          </a:p>
          <a:p>
            <a:pPr marL="288000" indent="-288000"/>
            <a:r>
              <a:rPr lang="ja-JP" altLang="en-US" sz="1100" dirty="0">
                <a:latin typeface="メイリオ" panose="020B0604030504040204" pitchFamily="50" charset="-128"/>
                <a:ea typeface="メイリオ" panose="020B0604030504040204" pitchFamily="50" charset="-128"/>
              </a:rPr>
              <a:t>（２）地域計画における区域内の農用地等面積から地域内の農業を担う者一覧に掲げる者の</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年後における経営面積及び作業受託面積の合計を控除した面積の割合が、以下の（ア）又は（イ）を満たすこと。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（ア）都市的地域又は平地農業地域の場合は１割未満</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（イ）中間又は山間農業地域の場合は２割未満</a:t>
            </a:r>
            <a:endParaRPr lang="en-US" altLang="ja-JP" sz="1100" dirty="0">
              <a:latin typeface="メイリオ" panose="020B0604030504040204" pitchFamily="50" charset="-128"/>
              <a:ea typeface="メイリオ" panose="020B0604030504040204" pitchFamily="50" charset="-128"/>
            </a:endParaRPr>
          </a:p>
          <a:p>
            <a:pPr marL="126000" indent="-126000"/>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農業地域類型は、統計情報の農業地域類型一覧表（令和５年３月２日改訂）の</a:t>
            </a:r>
            <a:r>
              <a:rPr lang="ja-JP" altLang="en-US" sz="1100" u="sng" dirty="0">
                <a:latin typeface="メイリオ" panose="020B0604030504040204" pitchFamily="50" charset="-128"/>
                <a:ea typeface="メイリオ" panose="020B0604030504040204" pitchFamily="50" charset="-128"/>
              </a:rPr>
              <a:t>市町村単位</a:t>
            </a:r>
            <a:r>
              <a:rPr lang="ja-JP" altLang="en-US" sz="1100" dirty="0">
                <a:latin typeface="メイリオ" panose="020B0604030504040204" pitchFamily="50" charset="-128"/>
                <a:ea typeface="メイリオ" panose="020B0604030504040204" pitchFamily="50" charset="-128"/>
              </a:rPr>
              <a:t>としてください。ただし、市町村基本構想を鑑みて地域の実情に即していないと市町村が判断する場合は、農業地域類型における</a:t>
            </a:r>
            <a:r>
              <a:rPr lang="ja-JP" altLang="en-US" sz="1100" u="sng" dirty="0">
                <a:latin typeface="メイリオ" panose="020B0604030504040204" pitchFamily="50" charset="-128"/>
                <a:ea typeface="メイリオ" panose="020B0604030504040204" pitchFamily="50" charset="-128"/>
              </a:rPr>
              <a:t>旧市町村を単位</a:t>
            </a:r>
            <a:r>
              <a:rPr lang="ja-JP" altLang="en-US" sz="1100" dirty="0">
                <a:latin typeface="メイリオ" panose="020B0604030504040204" pitchFamily="50" charset="-128"/>
                <a:ea typeface="メイリオ" panose="020B0604030504040204" pitchFamily="50" charset="-128"/>
              </a:rPr>
              <a:t>とすることができます。その際に、複数類型が存在する場合は、当該地域計画の区域における主たる（面積が一番大きい）地域類型としてください。</a:t>
            </a:r>
          </a:p>
        </p:txBody>
      </p:sp>
      <p:sp>
        <p:nvSpPr>
          <p:cNvPr id="1185" name="四角形: 角を丸くする 22"/>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５</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pic>
        <p:nvPicPr>
          <p:cNvPr id="1186" name="Picture 9" descr="クリップボードに書き込む人のイラスト（男性会社員）"/>
          <p:cNvPicPr>
            <a:picLocks noChangeAspect="1" noChangeArrowheads="1"/>
          </p:cNvPicPr>
          <p:nvPr/>
        </p:nvPicPr>
        <p:blipFill>
          <a:blip r:embed="rId1"/>
          <a:stretch>
            <a:fillRect/>
          </a:stretch>
        </p:blipFill>
        <p:spPr>
          <a:xfrm>
            <a:off x="9113453" y="4544823"/>
            <a:ext cx="694176" cy="1051782"/>
          </a:xfrm>
          <a:prstGeom prst="rect">
            <a:avLst/>
          </a:prstGeom>
          <a:noFill/>
        </p:spPr>
      </p:pic>
      <p:sp>
        <p:nvSpPr>
          <p:cNvPr id="1187" name="吹き出し: 角を丸めた四角形 3"/>
          <p:cNvSpPr/>
          <p:nvPr/>
        </p:nvSpPr>
        <p:spPr>
          <a:xfrm>
            <a:off x="6083085" y="4359606"/>
            <a:ext cx="2864943" cy="525891"/>
          </a:xfrm>
          <a:prstGeom prst="wedgeRoundRectCallout">
            <a:avLst>
              <a:gd name="adj1" fmla="val 54801"/>
              <a:gd name="adj2" fmla="val 32272"/>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72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リース導入は、共同申請者である</a:t>
            </a:r>
            <a:r>
              <a:rPr lang="ja-JP" altLang="en-US" sz="1200" dirty="0">
                <a:solidFill>
                  <a:srgbClr val="FF0000"/>
                </a:solidFill>
                <a:latin typeface="メイリオ" panose="020B0604030504040204" pitchFamily="50" charset="-128"/>
                <a:ea typeface="メイリオ" panose="020B0604030504040204" pitchFamily="50" charset="-128"/>
              </a:rPr>
              <a:t>リース事業者に助成金が支払われます</a:t>
            </a:r>
            <a:r>
              <a:rPr lang="ja-JP" altLang="en-US" sz="1200" dirty="0">
                <a:solidFill>
                  <a:schemeClr val="tx1"/>
                </a:solidFill>
                <a:latin typeface="メイリオ" panose="020B0604030504040204" pitchFamily="50" charset="-128"/>
                <a:ea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endParaRPr>
          </a:p>
        </p:txBody>
      </p:sp>
      <p:sp>
        <p:nvSpPr>
          <p:cNvPr id="1188" name="正方形/長方形 4"/>
          <p:cNvSpPr/>
          <p:nvPr/>
        </p:nvSpPr>
        <p:spPr>
          <a:xfrm>
            <a:off x="235118" y="1247423"/>
            <a:ext cx="9343504" cy="261610"/>
          </a:xfrm>
          <a:prstGeom prst="rect">
            <a:avLst/>
          </a:prstGeom>
        </p:spPr>
        <p:txBody>
          <a:bodyPr wrap="square">
            <a:spAutoFit/>
          </a:bodyPr>
          <a:lstStyle/>
          <a:p>
            <a:pPr marL="144000" indent="-457200" algn="just"/>
            <a:r>
              <a:rPr lang="ja-JP" altLang="en-US" sz="1100" dirty="0">
                <a:latin typeface="メイリオ" panose="020B0604030504040204" pitchFamily="50" charset="-128"/>
                <a:ea typeface="メイリオ" panose="020B0604030504040204" pitchFamily="50" charset="-128"/>
              </a:rPr>
              <a:t>（地域計画を策定していない地域にあっては、</a:t>
            </a:r>
            <a:r>
              <a:rPr lang="ja-JP" altLang="en-US" sz="1100" u="sng" dirty="0">
                <a:latin typeface="メイリオ" panose="020B0604030504040204" pitchFamily="50" charset="-128"/>
                <a:ea typeface="メイリオ" panose="020B0604030504040204" pitchFamily="50" charset="-128"/>
              </a:rPr>
              <a:t>令和６年度中（担い手支援計画の承認年度）に策定が確実</a:t>
            </a:r>
            <a:r>
              <a:rPr lang="ja-JP" altLang="en-US" sz="1100" dirty="0">
                <a:latin typeface="メイリオ" panose="020B0604030504040204" pitchFamily="50" charset="-128"/>
                <a:ea typeface="メイリオ" panose="020B0604030504040204" pitchFamily="50" charset="-128"/>
              </a:rPr>
              <a:t>であると認められる必要があります。）</a:t>
            </a:r>
            <a:endParaRPr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98327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94" name="正方形/長方形 4"/>
          <p:cNvSpPr/>
          <p:nvPr/>
        </p:nvSpPr>
        <p:spPr>
          <a:xfrm>
            <a:off x="208106" y="1671830"/>
            <a:ext cx="9678181" cy="2800767"/>
          </a:xfrm>
          <a:prstGeom prst="rect">
            <a:avLst/>
          </a:prstGeom>
        </p:spPr>
        <p:txBody>
          <a:bodyPr wrap="square">
            <a:spAutoFit/>
          </a:bodyPr>
          <a:lstStyle/>
          <a:p>
            <a:pPr marL="252000" indent="-252000" algn="just"/>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　助成の対象となる取組は次のもので、担い手確保・経営強化支援対策とは違い、</a:t>
            </a:r>
            <a:r>
              <a:rPr lang="ja-JP" altLang="en-US" sz="1400" u="sng" dirty="0">
                <a:latin typeface="メイリオ" panose="020B0604030504040204" pitchFamily="50" charset="-128"/>
                <a:ea typeface="メイリオ" panose="020B0604030504040204" pitchFamily="50" charset="-128"/>
              </a:rPr>
              <a:t>農産物の販売に必要な機械等は対象となりません</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marL="252000" indent="-252000" algn="just"/>
            <a:endParaRPr lang="en-US" altLang="ja-JP" sz="7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　 ①　農産物</a:t>
            </a:r>
            <a:r>
              <a:rPr lang="ja-JP" altLang="en-US" sz="1400" dirty="0">
                <a:latin typeface="メイリオ" panose="020B0604030504040204" pitchFamily="50" charset="-128"/>
                <a:ea typeface="メイリオ" panose="020B0604030504040204" pitchFamily="50" charset="-128"/>
              </a:rPr>
              <a:t>の生産、加工、流通その他農業経営の開始若しくは改善に必要な機械等の改良又は取得</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②　農地等の改良又は造成</a:t>
            </a:r>
            <a:endParaRPr lang="en-US" altLang="ja-JP" sz="1400" dirty="0">
              <a:latin typeface="メイリオ" panose="020B0604030504040204" pitchFamily="50" charset="-128"/>
              <a:ea typeface="メイリオ" panose="020B0604030504040204" pitchFamily="50" charset="-128"/>
            </a:endParaRPr>
          </a:p>
          <a:p>
            <a:pPr algn="just"/>
            <a:endParaRPr lang="ja-JP" altLang="en-US" sz="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③　リースによる</a:t>
            </a:r>
            <a:r>
              <a:rPr lang="ja-JP" altLang="en-US" sz="1400" dirty="0">
                <a:solidFill>
                  <a:srgbClr val="000000"/>
                </a:solidFill>
                <a:latin typeface="メイリオ" panose="020B0604030504040204" pitchFamily="50" charset="-128"/>
                <a:ea typeface="メイリオ" panose="020B0604030504040204" pitchFamily="50" charset="-128"/>
              </a:rPr>
              <a:t>農産物</a:t>
            </a:r>
            <a:r>
              <a:rPr lang="ja-JP" altLang="en-US" sz="1400" dirty="0">
                <a:latin typeface="メイリオ" panose="020B0604030504040204" pitchFamily="50" charset="-128"/>
                <a:ea typeface="メイリオ" panose="020B0604030504040204" pitchFamily="50" charset="-128"/>
              </a:rPr>
              <a:t>の生産、加工、流通その他農業経営の開始若しくは改善に必要な農業用機械の導入</a:t>
            </a:r>
            <a:endParaRPr lang="en-US" altLang="ja-JP" sz="1400" dirty="0">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「リース導入」</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marL="216000" indent="-1440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担い手確保・経営強化支援対策、地域農業構造転換支援対策の購入支援、地域農業構造転換支援対策のリース導入支援は、いずれか１つしか事業実施できませんが、要望調査においては、本対策の購入支援と担い手確保・経営強化支援対策を併せて要望することが可能です。（再掲）</a:t>
            </a:r>
            <a:endParaRPr lang="en-US" altLang="ja-JP" sz="1400" dirty="0">
              <a:latin typeface="メイリオ" panose="020B0604030504040204" pitchFamily="50" charset="-128"/>
              <a:ea typeface="メイリオ" panose="020B0604030504040204" pitchFamily="50" charset="-128"/>
            </a:endParaRPr>
          </a:p>
          <a:p>
            <a:pPr marL="216000" indent="-144000" algn="just"/>
            <a:endParaRPr lang="en-US" altLang="ja-JP" sz="400" dirty="0">
              <a:latin typeface="メイリオ" panose="020B0604030504040204" pitchFamily="50" charset="-128"/>
              <a:ea typeface="メイリオ" panose="020B0604030504040204" pitchFamily="50" charset="-128"/>
            </a:endParaRPr>
          </a:p>
          <a:p>
            <a:pPr marL="216000" indent="-1440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導入する機械等の基準は、担い手確保・経営強化支援対策と同じです</a:t>
            </a:r>
            <a:r>
              <a:rPr lang="ja-JP" altLang="en-US" sz="1400" dirty="0">
                <a:solidFill>
                  <a:srgbClr val="000000"/>
                </a:solidFill>
                <a:latin typeface="メイリオ" panose="020B0604030504040204" pitchFamily="50" charset="-128"/>
                <a:ea typeface="メイリオ" panose="020B0604030504040204" pitchFamily="50" charset="-128"/>
              </a:rPr>
              <a:t>が、中古農業用機械をリース導入する場合は、リース期間以上使用できるものとしてください。</a:t>
            </a:r>
            <a:endParaRPr lang="en-US" altLang="ja-JP" sz="1400" dirty="0">
              <a:latin typeface="メイリオ" panose="020B0604030504040204" pitchFamily="50" charset="-128"/>
              <a:ea typeface="メイリオ" panose="020B0604030504040204" pitchFamily="50" charset="-128"/>
            </a:endParaRPr>
          </a:p>
        </p:txBody>
      </p:sp>
      <p:sp>
        <p:nvSpPr>
          <p:cNvPr id="1195" name="正方形/長方形 32"/>
          <p:cNvSpPr/>
          <p:nvPr/>
        </p:nvSpPr>
        <p:spPr>
          <a:xfrm>
            <a:off x="66984" y="134287"/>
            <a:ext cx="2954655"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b="1" dirty="0">
                <a:solidFill>
                  <a:schemeClr val="bg1"/>
                </a:solidFill>
                <a:latin typeface="メイリオ" panose="020B0604030504040204" pitchFamily="50" charset="-128"/>
                <a:ea typeface="メイリオ" panose="020B0604030504040204" pitchFamily="50" charset="-128"/>
              </a:rPr>
              <a:t>３　対象となる事業内容等</a:t>
            </a:r>
          </a:p>
        </p:txBody>
      </p:sp>
      <p:sp>
        <p:nvSpPr>
          <p:cNvPr id="1196" name="正方形/長方形 33"/>
          <p:cNvSpPr/>
          <p:nvPr/>
        </p:nvSpPr>
        <p:spPr>
          <a:xfrm>
            <a:off x="208106" y="795283"/>
            <a:ext cx="9687895" cy="73866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8000" indent="-288000"/>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　助成の対象となる事業内容は、地域計画の早期実現を後押しするため、地域農業の維持・発展に必要となる担い手の</a:t>
            </a:r>
            <a:r>
              <a:rPr lang="ja-JP" altLang="en-US" sz="1400" u="sng" dirty="0">
                <a:latin typeface="メイリオ" panose="020B0604030504040204" pitchFamily="50" charset="-128"/>
                <a:ea typeface="メイリオ" panose="020B0604030504040204" pitchFamily="50" charset="-128"/>
              </a:rPr>
              <a:t>農地引受力の向上を図る取組</a:t>
            </a:r>
            <a:r>
              <a:rPr lang="ja-JP" altLang="en-US" sz="1400" dirty="0">
                <a:latin typeface="メイリオ" panose="020B0604030504040204" pitchFamily="50" charset="-128"/>
                <a:ea typeface="メイリオ" panose="020B0604030504040204" pitchFamily="50" charset="-128"/>
              </a:rPr>
              <a:t>となります。</a:t>
            </a:r>
            <a:endParaRPr lang="en-US" altLang="ja-JP" sz="1400" dirty="0">
              <a:latin typeface="メイリオ" panose="020B0604030504040204" pitchFamily="50" charset="-128"/>
              <a:ea typeface="メイリオ" panose="020B0604030504040204" pitchFamily="50" charset="-128"/>
            </a:endParaRPr>
          </a:p>
          <a:p>
            <a:pPr marL="288000" indent="144000"/>
            <a:r>
              <a:rPr lang="ja-JP" altLang="en-US" sz="1400" dirty="0">
                <a:latin typeface="メイリオ" panose="020B0604030504040204" pitchFamily="50" charset="-128"/>
                <a:ea typeface="メイリオ" panose="020B0604030504040204" pitchFamily="50" charset="-128"/>
              </a:rPr>
              <a:t>また、当該取組に</a:t>
            </a:r>
            <a:r>
              <a:rPr lang="ja-JP" altLang="en-US" sz="1400" u="sng" dirty="0">
                <a:latin typeface="メイリオ" panose="020B0604030504040204" pitchFamily="50" charset="-128"/>
                <a:ea typeface="メイリオ" panose="020B0604030504040204" pitchFamily="50" charset="-128"/>
              </a:rPr>
              <a:t>融資の活用は要件となっていません</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p:txBody>
      </p:sp>
      <p:sp>
        <p:nvSpPr>
          <p:cNvPr id="1197" name="四角形: 角を丸くする 23"/>
          <p:cNvSpPr/>
          <p:nvPr/>
        </p:nvSpPr>
        <p:spPr>
          <a:xfrm>
            <a:off x="9526760" y="6478554"/>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６</a:t>
            </a:r>
          </a:p>
        </p:txBody>
      </p:sp>
      <p:sp>
        <p:nvSpPr>
          <p:cNvPr id="1198" name="右中かっこ 16"/>
          <p:cNvSpPr/>
          <p:nvPr/>
        </p:nvSpPr>
        <p:spPr>
          <a:xfrm>
            <a:off x="8661703" y="2263883"/>
            <a:ext cx="93195" cy="36449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99" name="正方形/長方形 17"/>
          <p:cNvSpPr/>
          <p:nvPr/>
        </p:nvSpPr>
        <p:spPr>
          <a:xfrm>
            <a:off x="8774971" y="2308694"/>
            <a:ext cx="1076606" cy="307777"/>
          </a:xfrm>
          <a:prstGeom prst="rect">
            <a:avLst/>
          </a:prstGeom>
          <a:noFill/>
        </p:spPr>
        <p:txBody>
          <a:bodyPr wrap="square">
            <a:spAutoFit/>
          </a:bodyPr>
          <a:lstStyle/>
          <a:p>
            <a:pPr marL="144000" indent="-457200" algn="just"/>
            <a:r>
              <a:rPr lang="en-US" altLang="ja-JP" sz="1400" dirty="0">
                <a:solidFill>
                  <a:srgbClr val="000000"/>
                </a:solidFill>
                <a:latin typeface="メイリオ" panose="020B0604030504040204" pitchFamily="50" charset="-128"/>
                <a:ea typeface="メイリオ" panose="020B0604030504040204" pitchFamily="50" charset="-128"/>
              </a:rPr>
              <a:t>…</a:t>
            </a:r>
            <a:r>
              <a:rPr lang="ja-JP" altLang="en-US" sz="1400" dirty="0">
                <a:solidFill>
                  <a:srgbClr val="000000"/>
                </a:solidFill>
                <a:latin typeface="メイリオ" panose="020B0604030504040204" pitchFamily="50" charset="-128"/>
                <a:ea typeface="メイリオ" panose="020B0604030504040204" pitchFamily="50" charset="-128"/>
              </a:rPr>
              <a:t>「購入」</a:t>
            </a:r>
            <a:endParaRPr lang="ja-JP" altLang="en-US" sz="1200" dirty="0">
              <a:latin typeface="メイリオ" panose="020B0604030504040204" pitchFamily="50" charset="-128"/>
              <a:ea typeface="メイリオ" panose="020B0604030504040204" pitchFamily="50" charset="-128"/>
            </a:endParaRPr>
          </a:p>
        </p:txBody>
      </p:sp>
      <p:pic>
        <p:nvPicPr>
          <p:cNvPr id="1200" name="Picture 9" descr="クリップボードに書き込む人のイラスト（男性会社員）"/>
          <p:cNvPicPr>
            <a:picLocks noChangeAspect="1" noChangeArrowheads="1"/>
          </p:cNvPicPr>
          <p:nvPr/>
        </p:nvPicPr>
        <p:blipFill>
          <a:blip r:embed="rId1"/>
          <a:stretch>
            <a:fillRect/>
          </a:stretch>
        </p:blipFill>
        <p:spPr>
          <a:xfrm>
            <a:off x="4697446" y="5769327"/>
            <a:ext cx="694176" cy="1051782"/>
          </a:xfrm>
          <a:prstGeom prst="rect">
            <a:avLst/>
          </a:prstGeom>
          <a:noFill/>
        </p:spPr>
      </p:pic>
      <p:sp>
        <p:nvSpPr>
          <p:cNvPr id="1201" name="正方形/長方形 3"/>
          <p:cNvSpPr/>
          <p:nvPr/>
        </p:nvSpPr>
        <p:spPr>
          <a:xfrm>
            <a:off x="208106" y="4523177"/>
            <a:ext cx="9706283" cy="1053347"/>
          </a:xfrm>
          <a:prstGeom prst="rect">
            <a:avLst/>
          </a:prstGeom>
          <a:noFill/>
          <a:ln>
            <a:noFill/>
          </a:ln>
        </p:spPr>
        <p:txBody>
          <a:bodyPr wrap="square" tIns="144000">
            <a:spAutoFit/>
          </a:bodyPr>
          <a:lstStyle/>
          <a:p>
            <a:pPr marL="144000" indent="-457200" algn="just"/>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　農業用機械を</a:t>
            </a:r>
            <a:r>
              <a:rPr lang="ja-JP" altLang="en-US" sz="1400" dirty="0">
                <a:solidFill>
                  <a:srgbClr val="000000"/>
                </a:solidFill>
                <a:latin typeface="メイリオ" panose="020B0604030504040204" pitchFamily="50" charset="-128"/>
                <a:ea typeface="メイリオ" panose="020B0604030504040204" pitchFamily="50" charset="-128"/>
              </a:rPr>
              <a:t>リース導入する場合は、以下に留意してください。</a:t>
            </a:r>
            <a:endParaRPr lang="en-US" altLang="ja-JP" sz="1400" dirty="0">
              <a:solidFill>
                <a:srgbClr val="000000"/>
              </a:solidFill>
              <a:latin typeface="メイリオ" panose="020B0604030504040204" pitchFamily="50" charset="-128"/>
              <a:ea typeface="メイリオ" panose="020B0604030504040204" pitchFamily="50" charset="-128"/>
            </a:endParaRPr>
          </a:p>
          <a:p>
            <a:pPr marL="144000" indent="-457200" algn="just"/>
            <a:r>
              <a:rPr lang="ja-JP" altLang="en-US" sz="1400" dirty="0">
                <a:latin typeface="メイリオ" panose="020B0604030504040204" pitchFamily="50" charset="-128"/>
                <a:ea typeface="メイリオ" panose="020B0604030504040204" pitchFamily="50" charset="-128"/>
              </a:rPr>
              <a:t> 　・　リース期間は</a:t>
            </a:r>
            <a:r>
              <a:rPr lang="ja-JP" altLang="en-US" sz="1400" u="sng" dirty="0">
                <a:latin typeface="メイリオ" panose="020B0604030504040204" pitchFamily="50" charset="-128"/>
                <a:ea typeface="メイリオ" panose="020B0604030504040204" pitchFamily="50" charset="-128"/>
              </a:rPr>
              <a:t>３年以上</a:t>
            </a:r>
            <a:r>
              <a:rPr lang="ja-JP" altLang="en-US" sz="1400" dirty="0">
                <a:latin typeface="メイリオ" panose="020B0604030504040204" pitchFamily="50" charset="-128"/>
                <a:ea typeface="メイリオ" panose="020B0604030504040204" pitchFamily="50" charset="-128"/>
              </a:rPr>
              <a:t>、法定耐用年数以内</a:t>
            </a:r>
            <a:endParaRPr lang="en-US" altLang="ja-JP" sz="1400" dirty="0">
              <a:latin typeface="メイリオ" panose="020B0604030504040204" pitchFamily="50" charset="-128"/>
              <a:ea typeface="メイリオ" panose="020B0604030504040204" pitchFamily="50" charset="-128"/>
            </a:endParaRPr>
          </a:p>
          <a:p>
            <a:pPr marL="252000" indent="-288000" algn="just"/>
            <a:r>
              <a:rPr lang="ja-JP" altLang="en-US" sz="1400" dirty="0">
                <a:latin typeface="メイリオ" panose="020B0604030504040204" pitchFamily="50" charset="-128"/>
                <a:ea typeface="メイリオ" panose="020B0604030504040204" pitchFamily="50" charset="-128"/>
              </a:rPr>
              <a:t> 　・　</a:t>
            </a:r>
            <a:r>
              <a:rPr lang="ja-JP" altLang="en-US" sz="1400" u="sng" dirty="0">
                <a:latin typeface="メイリオ" panose="020B0604030504040204" pitchFamily="50" charset="-128"/>
                <a:ea typeface="メイリオ" panose="020B0604030504040204" pitchFamily="50" charset="-128"/>
              </a:rPr>
              <a:t>リース期間終了後に相当程度経営面積を拡大</a:t>
            </a:r>
            <a:r>
              <a:rPr lang="ja-JP" altLang="en-US" sz="1400" dirty="0">
                <a:latin typeface="メイリオ" panose="020B0604030504040204" pitchFamily="50" charset="-128"/>
                <a:ea typeface="メイリオ" panose="020B0604030504040204" pitchFamily="50" charset="-128"/>
              </a:rPr>
              <a:t>（成果目標から</a:t>
            </a:r>
            <a:r>
              <a:rPr lang="ja-JP" altLang="en-US" sz="1400" u="sng" dirty="0">
                <a:latin typeface="メイリオ" panose="020B0604030504040204" pitchFamily="50" charset="-128"/>
                <a:ea typeface="メイリオ" panose="020B0604030504040204" pitchFamily="50" charset="-128"/>
              </a:rPr>
              <a:t>更に地区内で経営面積３割又は</a:t>
            </a:r>
            <a:r>
              <a:rPr lang="en-US" altLang="ja-JP" sz="1400" u="sng" dirty="0">
                <a:latin typeface="メイリオ" panose="020B0604030504040204" pitchFamily="50" charset="-128"/>
                <a:ea typeface="メイリオ" panose="020B0604030504040204" pitchFamily="50" charset="-128"/>
              </a:rPr>
              <a:t>10ha</a:t>
            </a:r>
            <a:r>
              <a:rPr lang="ja-JP" altLang="en-US" sz="1400" u="sng" dirty="0">
                <a:latin typeface="メイリオ" panose="020B0604030504040204" pitchFamily="50" charset="-128"/>
                <a:ea typeface="メイリオ" panose="020B0604030504040204" pitchFamily="50" charset="-128"/>
              </a:rPr>
              <a:t>以上拡大等）</a:t>
            </a:r>
            <a:endParaRPr lang="en-US" altLang="ja-JP" sz="1400" u="sng" dirty="0">
              <a:latin typeface="メイリオ" panose="020B0604030504040204" pitchFamily="50" charset="-128"/>
              <a:ea typeface="メイリオ" panose="020B0604030504040204" pitchFamily="50" charset="-128"/>
            </a:endParaRPr>
          </a:p>
          <a:p>
            <a:pPr marL="252000" indent="-288000" algn="just"/>
            <a:r>
              <a:rPr lang="ja-JP" altLang="en-US" sz="1400" dirty="0">
                <a:latin typeface="メイリオ" panose="020B0604030504040204" pitchFamily="50" charset="-128"/>
                <a:ea typeface="メイリオ" panose="020B0604030504040204" pitchFamily="50" charset="-128"/>
              </a:rPr>
              <a:t>　　する目標が</a:t>
            </a:r>
            <a:r>
              <a:rPr lang="ja-JP" altLang="en-US" sz="1400" u="sng" dirty="0">
                <a:latin typeface="メイリオ" panose="020B0604030504040204" pitchFamily="50" charset="-128"/>
                <a:ea typeface="メイリオ" panose="020B0604030504040204" pitchFamily="50" charset="-128"/>
              </a:rPr>
              <a:t>地域計画等で確認</a:t>
            </a:r>
            <a:r>
              <a:rPr lang="ja-JP" altLang="en-US" sz="1400" dirty="0">
                <a:latin typeface="メイリオ" panose="020B0604030504040204" pitchFamily="50" charset="-128"/>
                <a:ea typeface="メイリオ" panose="020B0604030504040204" pitchFamily="50" charset="-128"/>
              </a:rPr>
              <a:t>できること</a:t>
            </a:r>
            <a:endParaRPr lang="en-US" altLang="ja-JP" sz="1400" dirty="0">
              <a:latin typeface="メイリオ" panose="020B0604030504040204" pitchFamily="50" charset="-128"/>
              <a:ea typeface="メイリオ" panose="020B0604030504040204" pitchFamily="50" charset="-128"/>
            </a:endParaRPr>
          </a:p>
        </p:txBody>
      </p:sp>
      <p:sp>
        <p:nvSpPr>
          <p:cNvPr id="1202" name="吹き出し: 角を丸めた四角形 6"/>
          <p:cNvSpPr/>
          <p:nvPr/>
        </p:nvSpPr>
        <p:spPr>
          <a:xfrm>
            <a:off x="5781404" y="5821581"/>
            <a:ext cx="3672774" cy="906942"/>
          </a:xfrm>
          <a:prstGeom prst="wedgeRoundRectCallout">
            <a:avLst>
              <a:gd name="adj1" fmla="val -56052"/>
              <a:gd name="adj2" fmla="val -16664"/>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pPr algn="just"/>
            <a:r>
              <a:rPr lang="ja-JP" altLang="en-US" sz="1200" dirty="0">
                <a:solidFill>
                  <a:schemeClr val="tx1"/>
                </a:solidFill>
                <a:latin typeface="メイリオ" panose="020B0604030504040204" pitchFamily="50" charset="-128"/>
                <a:ea typeface="メイリオ" panose="020B0604030504040204" pitchFamily="50" charset="-128"/>
              </a:rPr>
              <a:t>　リース導入する場合は、将来的に</a:t>
            </a:r>
            <a:r>
              <a:rPr lang="ja-JP" altLang="en-US" sz="1200" dirty="0">
                <a:solidFill>
                  <a:srgbClr val="FF0000"/>
                </a:solidFill>
                <a:latin typeface="メイリオ" panose="020B0604030504040204" pitchFamily="50" charset="-128"/>
                <a:ea typeface="メイリオ" panose="020B0604030504040204" pitchFamily="50" charset="-128"/>
              </a:rPr>
              <a:t>成果目標</a:t>
            </a:r>
            <a:r>
              <a:rPr lang="ja-JP" altLang="en-US" sz="1200" dirty="0">
                <a:solidFill>
                  <a:schemeClr val="tx1"/>
                </a:solidFill>
                <a:latin typeface="メイリオ" panose="020B0604030504040204" pitchFamily="50" charset="-128"/>
                <a:ea typeface="メイリオ" panose="020B0604030504040204" pitchFamily="50" charset="-128"/>
              </a:rPr>
              <a:t>（後述）</a:t>
            </a:r>
            <a:r>
              <a:rPr lang="ja-JP" altLang="en-US" sz="1200" dirty="0">
                <a:solidFill>
                  <a:srgbClr val="FF0000"/>
                </a:solidFill>
                <a:latin typeface="メイリオ" panose="020B0604030504040204" pitchFamily="50" charset="-128"/>
                <a:ea typeface="メイリオ" panose="020B0604030504040204" pitchFamily="50" charset="-128"/>
              </a:rPr>
              <a:t>から更に規模拡大</a:t>
            </a:r>
            <a:r>
              <a:rPr lang="ja-JP" altLang="en-US" sz="1200" dirty="0">
                <a:solidFill>
                  <a:schemeClr val="tx1"/>
                </a:solidFill>
                <a:latin typeface="メイリオ" panose="020B0604030504040204" pitchFamily="50" charset="-128"/>
                <a:ea typeface="メイリオ" panose="020B0604030504040204" pitchFamily="50" charset="-128"/>
              </a:rPr>
              <a:t>（地区内で経営面積３割又は</a:t>
            </a:r>
            <a:r>
              <a:rPr lang="en-US" altLang="ja-JP" sz="1200" dirty="0">
                <a:solidFill>
                  <a:schemeClr val="tx1"/>
                </a:solidFill>
                <a:latin typeface="メイリオ" panose="020B0604030504040204" pitchFamily="50" charset="-128"/>
                <a:ea typeface="メイリオ" panose="020B0604030504040204" pitchFamily="50" charset="-128"/>
              </a:rPr>
              <a:t>10ha</a:t>
            </a:r>
            <a:r>
              <a:rPr lang="ja-JP" altLang="en-US" sz="1200" dirty="0">
                <a:solidFill>
                  <a:schemeClr val="tx1"/>
                </a:solidFill>
                <a:latin typeface="メイリオ" panose="020B0604030504040204" pitchFamily="50" charset="-128"/>
                <a:ea typeface="メイリオ" panose="020B0604030504040204" pitchFamily="50" charset="-128"/>
              </a:rPr>
              <a:t>以上等）</a:t>
            </a:r>
            <a:r>
              <a:rPr lang="ja-JP" altLang="en-US" sz="1200" dirty="0">
                <a:solidFill>
                  <a:srgbClr val="FF0000"/>
                </a:solidFill>
                <a:latin typeface="メイリオ" panose="020B0604030504040204" pitchFamily="50" charset="-128"/>
                <a:ea typeface="メイリオ" panose="020B0604030504040204" pitchFamily="50" charset="-128"/>
              </a:rPr>
              <a:t>することが地域計画等で確認</a:t>
            </a:r>
            <a:r>
              <a:rPr lang="ja-JP" altLang="en-US" sz="1200" dirty="0">
                <a:solidFill>
                  <a:schemeClr val="tx1"/>
                </a:solidFill>
                <a:latin typeface="メイリオ" panose="020B0604030504040204" pitchFamily="50" charset="-128"/>
                <a:ea typeface="メイリオ" panose="020B0604030504040204" pitchFamily="50" charset="-128"/>
              </a:rPr>
              <a:t>できる</a:t>
            </a:r>
            <a:r>
              <a:rPr lang="ja-JP" altLang="en-US" sz="1200" dirty="0">
                <a:latin typeface="メイリオ" panose="020B0604030504040204" pitchFamily="50" charset="-128"/>
                <a:ea typeface="メイリオ" panose="020B0604030504040204" pitchFamily="50" charset="-128"/>
              </a:rPr>
              <a:t>必要があります。</a:t>
            </a:r>
          </a:p>
        </p:txBody>
      </p:sp>
      <p:sp>
        <p:nvSpPr>
          <p:cNvPr id="1203" name="吹き出し: 角を丸めた四角形 1"/>
          <p:cNvSpPr/>
          <p:nvPr/>
        </p:nvSpPr>
        <p:spPr>
          <a:xfrm>
            <a:off x="329991" y="5821581"/>
            <a:ext cx="3960255" cy="906942"/>
          </a:xfrm>
          <a:prstGeom prst="wedgeRoundRectCallout">
            <a:avLst>
              <a:gd name="adj1" fmla="val 54442"/>
              <a:gd name="adj2" fmla="val -22425"/>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pPr algn="just"/>
            <a:r>
              <a:rPr lang="ja-JP" altLang="en-US" sz="1200" dirty="0">
                <a:solidFill>
                  <a:schemeClr val="tx1"/>
                </a:solidFill>
                <a:latin typeface="メイリオ" panose="020B0604030504040204" pitchFamily="50" charset="-128"/>
                <a:ea typeface="メイリオ" panose="020B0604030504040204" pitchFamily="50" charset="-128"/>
              </a:rPr>
              <a:t>　本対策のリースは、いわゆるファイナンシャルリースと言われる</a:t>
            </a:r>
            <a:r>
              <a:rPr lang="ja-JP" altLang="en-US" sz="1200" dirty="0">
                <a:solidFill>
                  <a:srgbClr val="FF0000"/>
                </a:solidFill>
                <a:latin typeface="メイリオ" panose="020B0604030504040204" pitchFamily="50" charset="-128"/>
                <a:ea typeface="メイリオ" panose="020B0604030504040204" pitchFamily="50" charset="-128"/>
              </a:rPr>
              <a:t>全額支払いの形態に限りません</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法定耐用年数に対し使用期間分の価格を支払う残価設定型</a:t>
            </a:r>
            <a:r>
              <a:rPr lang="ja-JP" altLang="en-US" sz="1200" dirty="0">
                <a:solidFill>
                  <a:schemeClr val="tx1"/>
                </a:solidFill>
                <a:latin typeface="メイリオ" panose="020B0604030504040204" pitchFamily="50" charset="-128"/>
                <a:ea typeface="メイリオ" panose="020B0604030504040204" pitchFamily="50" charset="-128"/>
              </a:rPr>
              <a:t>のリース形態も対象となります。</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7773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209" name="正方形/長方形 3"/>
          <p:cNvSpPr/>
          <p:nvPr/>
        </p:nvSpPr>
        <p:spPr>
          <a:xfrm>
            <a:off x="190625" y="5119197"/>
            <a:ext cx="9715374" cy="1600438"/>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　事業実施主体は、「リース物件購入価格＋リース諸費用」の低減に向けた取組として、助成対象者が</a:t>
            </a:r>
            <a:r>
              <a:rPr lang="ja-JP" altLang="en-US" sz="1400" u="sng" dirty="0">
                <a:latin typeface="メイリオ" panose="020B0604030504040204" pitchFamily="50" charset="-128"/>
                <a:ea typeface="メイリオ" panose="020B0604030504040204" pitchFamily="50" charset="-128"/>
              </a:rPr>
              <a:t>複数のリース事業者の見積書</a:t>
            </a:r>
            <a:r>
              <a:rPr lang="ja-JP" altLang="en-US" sz="1400" dirty="0">
                <a:latin typeface="メイリオ" panose="020B0604030504040204" pitchFamily="50" charset="-128"/>
                <a:ea typeface="メイリオ" panose="020B0604030504040204" pitchFamily="50" charset="-128"/>
              </a:rPr>
              <a:t>（及び</a:t>
            </a:r>
            <a:r>
              <a:rPr lang="ja-JP" altLang="en-US" sz="1400" u="sng" dirty="0">
                <a:latin typeface="メイリオ" panose="020B0604030504040204" pitchFamily="50" charset="-128"/>
                <a:ea typeface="メイリオ" panose="020B0604030504040204" pitchFamily="50" charset="-128"/>
              </a:rPr>
              <a:t>リース事業者の見積書に必要な複数の販売会社の見積書</a:t>
            </a:r>
            <a:r>
              <a:rPr lang="ja-JP" altLang="en-US" sz="1400" dirty="0">
                <a:latin typeface="メイリオ" panose="020B0604030504040204" pitchFamily="50" charset="-128"/>
                <a:ea typeface="メイリオ" panose="020B0604030504040204" pitchFamily="50" charset="-128"/>
              </a:rPr>
              <a:t>）を徴取するよう指導してください（要望調査時は１社で構いません。）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なお、予算配分対象となった場合は見積合わせを行い、</a:t>
            </a:r>
            <a:r>
              <a:rPr lang="ja-JP" altLang="en-US" sz="1400" u="sng" dirty="0">
                <a:latin typeface="メイリオ" panose="020B0604030504040204" pitchFamily="50" charset="-128"/>
                <a:ea typeface="メイリオ" panose="020B0604030504040204" pitchFamily="50" charset="-128"/>
              </a:rPr>
              <a:t>「リース物件購入価格＋リース諸費用」が最も安価</a:t>
            </a:r>
            <a:r>
              <a:rPr lang="ja-JP" altLang="en-US" sz="1400" dirty="0">
                <a:latin typeface="メイリオ" panose="020B0604030504040204" pitchFamily="50" charset="-128"/>
                <a:ea typeface="メイリオ" panose="020B0604030504040204" pitchFamily="50" charset="-128"/>
              </a:rPr>
              <a:t>な見積書を採用し、採用されたリース事業者と助成対象者からリース計画書（参考様式１及び２）の提出を受けてください。</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また、リース契約に当たっては、助成対象者の必須目標が達成されない場合に、</a:t>
            </a:r>
            <a:r>
              <a:rPr lang="ja-JP" altLang="en-US" sz="1400" u="sng" dirty="0">
                <a:latin typeface="メイリオ" panose="020B0604030504040204" pitchFamily="50" charset="-128"/>
                <a:ea typeface="メイリオ" panose="020B0604030504040204" pitchFamily="50" charset="-128"/>
              </a:rPr>
              <a:t>リース期間の延長等の適切な対応が可能となるよう配慮</a:t>
            </a:r>
            <a:r>
              <a:rPr lang="ja-JP" altLang="en-US" sz="1400" dirty="0">
                <a:latin typeface="メイリオ" panose="020B0604030504040204" pitchFamily="50" charset="-128"/>
                <a:ea typeface="メイリオ" panose="020B0604030504040204" pitchFamily="50" charset="-128"/>
              </a:rPr>
              <a:t>してください。</a:t>
            </a:r>
            <a:endParaRPr lang="en-US" altLang="ja-JP" sz="1400" dirty="0">
              <a:latin typeface="メイリオ" panose="020B0604030504040204" pitchFamily="50" charset="-128"/>
              <a:ea typeface="メイリオ" panose="020B0604030504040204" pitchFamily="50" charset="-128"/>
            </a:endParaRPr>
          </a:p>
        </p:txBody>
      </p:sp>
      <p:sp>
        <p:nvSpPr>
          <p:cNvPr id="1210" name="正方形/長方形 11"/>
          <p:cNvSpPr/>
          <p:nvPr/>
        </p:nvSpPr>
        <p:spPr>
          <a:xfrm>
            <a:off x="190625" y="3603507"/>
            <a:ext cx="8500529" cy="738664"/>
          </a:xfrm>
          <a:prstGeom prst="rect">
            <a:avLst/>
          </a:prstGeom>
        </p:spPr>
        <p:txBody>
          <a:bodyPr wrap="square">
            <a:spAutoFit/>
          </a:bodyPr>
          <a:lstStyle/>
          <a:p>
            <a:pPr algn="just"/>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必須目標は「</a:t>
            </a:r>
            <a:r>
              <a:rPr lang="ja-JP" altLang="en-US" sz="1400" u="sng" dirty="0">
                <a:latin typeface="メイリオ" panose="020B0604030504040204" pitchFamily="50" charset="-128"/>
                <a:ea typeface="メイリオ" panose="020B0604030504040204" pitchFamily="50" charset="-128"/>
              </a:rPr>
              <a:t>事業実施地区内における経営面積の３割又は４</a:t>
            </a:r>
            <a:r>
              <a:rPr lang="en-US" altLang="ja-JP" sz="1400" u="sng" dirty="0">
                <a:latin typeface="メイリオ" panose="020B0604030504040204" pitchFamily="50" charset="-128"/>
                <a:ea typeface="メイリオ" panose="020B0604030504040204" pitchFamily="50" charset="-128"/>
              </a:rPr>
              <a:t>ha</a:t>
            </a:r>
            <a:r>
              <a:rPr lang="ja-JP" altLang="en-US" sz="1400" u="sng" dirty="0">
                <a:latin typeface="メイリオ" panose="020B0604030504040204" pitchFamily="50" charset="-128"/>
                <a:ea typeface="メイリオ" panose="020B0604030504040204" pitchFamily="50" charset="-128"/>
              </a:rPr>
              <a:t>以上の拡大</a:t>
            </a:r>
            <a:r>
              <a:rPr lang="ja-JP" altLang="en-US" sz="1400" dirty="0">
                <a:latin typeface="メイリオ" panose="020B0604030504040204" pitchFamily="50" charset="-128"/>
                <a:ea typeface="メイリオ" panose="020B0604030504040204" pitchFamily="50" charset="-128"/>
              </a:rPr>
              <a:t>」です（市町村が認める者も同じ。）。</a:t>
            </a:r>
            <a:r>
              <a:rPr lang="ja-JP" altLang="en-US" sz="1400" dirty="0">
                <a:solidFill>
                  <a:srgbClr val="000000"/>
                </a:solidFill>
                <a:latin typeface="メイリオ" panose="020B0604030504040204" pitchFamily="50" charset="-128"/>
                <a:ea typeface="メイリオ" panose="020B0604030504040204" pitchFamily="50" charset="-128"/>
              </a:rPr>
              <a:t>その他の成果目標の基本的な考え方（目標年度は計画承認年度の翌々年度であること等）は、担い手確保・経営強化支援対策と同じです。</a:t>
            </a:r>
            <a:endParaRPr lang="en-US" altLang="ja-JP" sz="1400" dirty="0">
              <a:solidFill>
                <a:srgbClr val="000000"/>
              </a:solidFill>
              <a:latin typeface="メイリオ" panose="020B0604030504040204" pitchFamily="50" charset="-128"/>
              <a:ea typeface="メイリオ" panose="020B0604030504040204" pitchFamily="50" charset="-128"/>
            </a:endParaRPr>
          </a:p>
        </p:txBody>
      </p:sp>
      <p:sp>
        <p:nvSpPr>
          <p:cNvPr id="1211" name="四角形: 角を丸くする 20"/>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７</a:t>
            </a:r>
          </a:p>
        </p:txBody>
      </p:sp>
      <p:sp>
        <p:nvSpPr>
          <p:cNvPr id="1212" name="正方形/長方形 1"/>
          <p:cNvSpPr/>
          <p:nvPr/>
        </p:nvSpPr>
        <p:spPr>
          <a:xfrm>
            <a:off x="71135" y="2998883"/>
            <a:ext cx="1670579"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５　成果目標</a:t>
            </a:r>
          </a:p>
        </p:txBody>
      </p:sp>
      <p:sp>
        <p:nvSpPr>
          <p:cNvPr id="1213" name="正方形/長方形 2"/>
          <p:cNvSpPr/>
          <p:nvPr/>
        </p:nvSpPr>
        <p:spPr>
          <a:xfrm>
            <a:off x="71136" y="4514575"/>
            <a:ext cx="2492990"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６　リースの手続き等</a:t>
            </a:r>
          </a:p>
        </p:txBody>
      </p:sp>
      <p:sp>
        <p:nvSpPr>
          <p:cNvPr id="1214" name="正方形/長方形 6"/>
          <p:cNvSpPr/>
          <p:nvPr/>
        </p:nvSpPr>
        <p:spPr>
          <a:xfrm>
            <a:off x="71136" y="67419"/>
            <a:ext cx="2031325"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４　配分上限額等</a:t>
            </a:r>
          </a:p>
        </p:txBody>
      </p:sp>
      <p:sp>
        <p:nvSpPr>
          <p:cNvPr id="1215" name="正方形/長方形 7"/>
          <p:cNvSpPr/>
          <p:nvPr/>
        </p:nvSpPr>
        <p:spPr>
          <a:xfrm>
            <a:off x="190625" y="672043"/>
            <a:ext cx="9560346" cy="1938992"/>
          </a:xfrm>
          <a:prstGeom prst="rect">
            <a:avLst/>
          </a:prstGeom>
          <a:noFill/>
        </p:spPr>
        <p:txBody>
          <a:bodyPr wrap="square">
            <a:spAutoFit/>
          </a:bodyPr>
          <a:lstStyle/>
          <a:p>
            <a:pPr algn="just"/>
            <a:r>
              <a:rPr lang="ja-JP" altLang="en-US" sz="1600" dirty="0">
                <a:latin typeface="メイリオ" panose="020B0604030504040204" pitchFamily="50" charset="-128"/>
                <a:ea typeface="メイリオ" panose="020B0604030504040204" pitchFamily="50" charset="-128"/>
              </a:rPr>
              <a:t>　本対策の配分上限は、法人であるか否かを問わず</a:t>
            </a:r>
            <a:r>
              <a:rPr lang="en-US" altLang="ja-JP" sz="1600" u="sng" dirty="0">
                <a:latin typeface="メイリオ" panose="020B0604030504040204" pitchFamily="50" charset="-128"/>
                <a:ea typeface="メイリオ" panose="020B0604030504040204" pitchFamily="50" charset="-128"/>
              </a:rPr>
              <a:t>1,500</a:t>
            </a:r>
            <a:r>
              <a:rPr lang="ja-JP" altLang="en-US" sz="1600" u="sng" dirty="0">
                <a:latin typeface="メイリオ" panose="020B0604030504040204" pitchFamily="50" charset="-128"/>
                <a:ea typeface="メイリオ" panose="020B0604030504040204" pitchFamily="50" charset="-128"/>
              </a:rPr>
              <a:t>万円</a:t>
            </a:r>
            <a:r>
              <a:rPr lang="ja-JP" altLang="en-US" sz="1600" dirty="0">
                <a:latin typeface="メイリオ" panose="020B0604030504040204" pitchFamily="50" charset="-128"/>
                <a:ea typeface="メイリオ" panose="020B0604030504040204" pitchFamily="50" charset="-128"/>
              </a:rPr>
              <a:t>（市町村が認める者は</a:t>
            </a:r>
            <a:r>
              <a:rPr lang="en-US" altLang="ja-JP" sz="1600" u="sng" dirty="0">
                <a:latin typeface="メイリオ" panose="020B0604030504040204" pitchFamily="50" charset="-128"/>
                <a:ea typeface="メイリオ" panose="020B0604030504040204" pitchFamily="50" charset="-128"/>
              </a:rPr>
              <a:t>100</a:t>
            </a:r>
            <a:r>
              <a:rPr lang="ja-JP" altLang="en-US" sz="1600" u="sng" dirty="0">
                <a:latin typeface="メイリオ" panose="020B0604030504040204" pitchFamily="50" charset="-128"/>
                <a:ea typeface="メイリオ" panose="020B0604030504040204" pitchFamily="50" charset="-128"/>
              </a:rPr>
              <a:t>万円</a:t>
            </a:r>
            <a:r>
              <a:rPr lang="ja-JP" altLang="en-US" sz="1600" dirty="0">
                <a:latin typeface="メイリオ" panose="020B0604030504040204" pitchFamily="50" charset="-128"/>
                <a:ea typeface="メイリオ" panose="020B0604030504040204" pitchFamily="50" charset="-128"/>
              </a:rPr>
              <a:t>）です。また、補助率は以下のとおりです。</a:t>
            </a:r>
            <a:endParaRPr lang="en-US" altLang="ja-JP" sz="1600" dirty="0">
              <a:latin typeface="メイリオ" panose="020B0604030504040204" pitchFamily="50" charset="-128"/>
              <a:ea typeface="メイリオ" panose="020B0604030504040204" pitchFamily="50" charset="-128"/>
            </a:endParaRPr>
          </a:p>
          <a:p>
            <a:pPr algn="just"/>
            <a:endParaRPr lang="ja-JP" altLang="en-US"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・「購入」　　　：　</a:t>
            </a:r>
            <a:r>
              <a:rPr lang="ja-JP" altLang="en-US" sz="1600" u="sng" dirty="0">
                <a:latin typeface="メイリオ" panose="020B0604030504040204" pitchFamily="50" charset="-128"/>
                <a:ea typeface="メイリオ" panose="020B0604030504040204" pitchFamily="50" charset="-128"/>
              </a:rPr>
              <a:t>３／</a:t>
            </a:r>
            <a:r>
              <a:rPr lang="en-US" altLang="ja-JP" sz="1600" u="sng" dirty="0">
                <a:latin typeface="メイリオ" panose="020B0604030504040204" pitchFamily="50" charset="-128"/>
                <a:ea typeface="メイリオ" panose="020B0604030504040204" pitchFamily="50" charset="-128"/>
              </a:rPr>
              <a:t>10</a:t>
            </a:r>
            <a:r>
              <a:rPr lang="ja-JP" altLang="en-US" sz="1600" dirty="0">
                <a:latin typeface="メイリオ" panose="020B0604030504040204" pitchFamily="50" charset="-128"/>
                <a:ea typeface="メイリオ" panose="020B0604030504040204" pitchFamily="50" charset="-128"/>
              </a:rPr>
              <a:t>（上限）</a:t>
            </a:r>
            <a:endParaRPr lang="en-US" altLang="ja-JP" sz="16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・「リース導入」：　</a:t>
            </a:r>
            <a:r>
              <a:rPr lang="ja-JP" altLang="en-US" sz="1600" u="sng" dirty="0">
                <a:latin typeface="メイリオ" panose="020B0604030504040204" pitchFamily="50" charset="-128"/>
                <a:ea typeface="メイリオ" panose="020B0604030504040204" pitchFamily="50" charset="-128"/>
              </a:rPr>
              <a:t>定額</a:t>
            </a:r>
            <a:r>
              <a:rPr lang="ja-JP" altLang="en-US" sz="1600" dirty="0">
                <a:latin typeface="メイリオ" panose="020B0604030504040204" pitchFamily="50" charset="-128"/>
                <a:ea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rPr>
              <a:t>リース物件</a:t>
            </a:r>
            <a:r>
              <a:rPr lang="ja-JP" altLang="en-US" sz="1600" i="1" u="sng" dirty="0">
                <a:latin typeface="メイリオ" panose="020B0604030504040204" pitchFamily="50" charset="-128"/>
                <a:ea typeface="メイリオ" panose="020B0604030504040204" pitchFamily="50" charset="-128"/>
              </a:rPr>
              <a:t>購入価格（税抜き）の３／７</a:t>
            </a:r>
            <a:r>
              <a:rPr lang="ja-JP" altLang="en-US" sz="1600" dirty="0">
                <a:latin typeface="メイリオ" panose="020B0604030504040204" pitchFamily="50" charset="-128"/>
                <a:ea typeface="メイリオ" panose="020B0604030504040204" pitchFamily="50" charset="-128"/>
              </a:rPr>
              <a:t>（上限））　　</a:t>
            </a:r>
            <a:endParaRPr lang="en-US" altLang="ja-JP" sz="16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リース期間が４年未満の場合は、リース物件購入価格（税抜き）</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（リース期間（１か月未満切り捨て）／７年間）</a:t>
            </a:r>
            <a:r>
              <a:rPr lang="en-US" altLang="ja-JP" sz="1400" dirty="0">
                <a:latin typeface="メイリオ" panose="020B0604030504040204" pitchFamily="50" charset="-128"/>
                <a:ea typeface="メイリオ" panose="020B0604030504040204" pitchFamily="50" charset="-128"/>
              </a:rPr>
              <a:t>×0.75</a:t>
            </a:r>
            <a:r>
              <a:rPr lang="ja-JP" altLang="en-US" sz="1400" dirty="0">
                <a:latin typeface="メイリオ" panose="020B0604030504040204" pitchFamily="50" charset="-128"/>
                <a:ea typeface="メイリオ" panose="020B0604030504040204" pitchFamily="50" charset="-128"/>
              </a:rPr>
              <a:t>が上限</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リース物件購入価格は、リースに係る全体</a:t>
            </a:r>
            <a:r>
              <a:rPr lang="ja-JP" altLang="en-US" sz="1400">
                <a:latin typeface="メイリオ" panose="020B0604030504040204" pitchFamily="50" charset="-128"/>
                <a:ea typeface="メイリオ" panose="020B0604030504040204" pitchFamily="50" charset="-128"/>
              </a:rPr>
              <a:t>額からリース</a:t>
            </a:r>
            <a:r>
              <a:rPr lang="ja-JP" altLang="en-US" sz="1400" dirty="0">
                <a:latin typeface="メイリオ" panose="020B0604030504040204" pitchFamily="50" charset="-128"/>
                <a:ea typeface="メイリオ" panose="020B0604030504040204" pitchFamily="50" charset="-128"/>
              </a:rPr>
              <a:t>諸費用（金利、</a:t>
            </a:r>
            <a:r>
              <a:rPr lang="ja-JP" altLang="en-US" sz="1400">
                <a:latin typeface="メイリオ" panose="020B0604030504040204" pitchFamily="50" charset="-128"/>
                <a:ea typeface="メイリオ" panose="020B0604030504040204" pitchFamily="50" charset="-128"/>
              </a:rPr>
              <a:t>保険料、消費税</a:t>
            </a:r>
            <a:r>
              <a:rPr lang="ja-JP" altLang="en-US" sz="1400" dirty="0">
                <a:latin typeface="メイリオ" panose="020B0604030504040204" pitchFamily="50" charset="-128"/>
                <a:ea typeface="メイリオ" panose="020B0604030504040204" pitchFamily="50" charset="-128"/>
              </a:rPr>
              <a:t>等）を除いた額</a:t>
            </a:r>
            <a:endParaRPr lang="en-US" altLang="ja-JP" sz="1400" dirty="0">
              <a:latin typeface="メイリオ" panose="020B0604030504040204" pitchFamily="50" charset="-128"/>
              <a:ea typeface="メイリオ" panose="020B0604030504040204" pitchFamily="50" charset="-128"/>
            </a:endParaRPr>
          </a:p>
        </p:txBody>
      </p:sp>
      <p:pic>
        <p:nvPicPr>
          <p:cNvPr id="1216" name="図 8"/>
          <p:cNvPicPr>
            <a:picLocks noChangeAspect="1"/>
          </p:cNvPicPr>
          <p:nvPr/>
        </p:nvPicPr>
        <p:blipFill>
          <a:blip r:embed="rId1"/>
          <a:stretch>
            <a:fillRect/>
          </a:stretch>
        </p:blipFill>
        <p:spPr>
          <a:xfrm>
            <a:off x="8479342" y="2549801"/>
            <a:ext cx="1271630" cy="1541370"/>
          </a:xfrm>
          <a:prstGeom prst="rect">
            <a:avLst/>
          </a:prstGeom>
        </p:spPr>
      </p:pic>
      <p:sp>
        <p:nvSpPr>
          <p:cNvPr id="1217" name="吹き出し: 角を丸めた四角形 4"/>
          <p:cNvSpPr/>
          <p:nvPr/>
        </p:nvSpPr>
        <p:spPr>
          <a:xfrm>
            <a:off x="5048313" y="2753821"/>
            <a:ext cx="3286092" cy="637790"/>
          </a:xfrm>
          <a:prstGeom prst="wedgeRoundRectCallout">
            <a:avLst>
              <a:gd name="adj1" fmla="val 54897"/>
              <a:gd name="adj2" fmla="val 5491"/>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リース導入の助成は、農業用機械（耐用年数７年）の購入価格の</a:t>
            </a:r>
            <a:r>
              <a:rPr lang="en-US" altLang="ja-JP" sz="1200" dirty="0">
                <a:solidFill>
                  <a:schemeClr val="tx1"/>
                </a:solidFill>
                <a:latin typeface="メイリオ" panose="020B0604030504040204" pitchFamily="50" charset="-128"/>
                <a:ea typeface="メイリオ" panose="020B0604030504040204" pitchFamily="50" charset="-128"/>
              </a:rPr>
              <a:t>3/7</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リース料の当初３か年分相当額</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を初年度</a:t>
            </a:r>
            <a:r>
              <a:rPr lang="ja-JP" altLang="en-US" sz="1200" dirty="0">
                <a:solidFill>
                  <a:schemeClr val="tx1"/>
                </a:solidFill>
                <a:latin typeface="メイリオ" panose="020B0604030504040204" pitchFamily="50" charset="-128"/>
                <a:ea typeface="メイリオ" panose="020B0604030504040204" pitchFamily="50" charset="-128"/>
              </a:rPr>
              <a:t>に支払います。</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2800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graphicFrame>
        <p:nvGraphicFramePr>
          <p:cNvPr id="1219" name="表 68"/>
          <p:cNvGraphicFramePr>
            <a:graphicFrameLocks noGrp="1"/>
          </p:cNvGraphicFramePr>
          <p:nvPr>
            <p:extLst>
              <p:ext uri="{D42A27DB-BD31-4B8C-83A1-F6EECF244321}">
                <p14:modId xmlns:p14="http://schemas.microsoft.com/office/powerpoint/2010/main" val="2082304253"/>
              </p:ext>
            </p:extLst>
          </p:nvPr>
        </p:nvGraphicFramePr>
        <p:xfrm>
          <a:off x="117682" y="2797322"/>
          <a:ext cx="9262248" cy="3537101"/>
        </p:xfrm>
        <a:graphic>
          <a:graphicData uri="http://schemas.openxmlformats.org/drawingml/2006/table">
            <a:tbl>
              <a:tblPr firstRow="1" bandRow="1">
                <a:tableStyleId>{2D5ABB26-0587-4C30-8999-92F81FD0307C}</a:tableStyleId>
              </a:tblPr>
              <a:tblGrid>
                <a:gridCol w="2315562">
                  <a:extLst>
                    <a:ext uri="{9D8B030D-6E8A-4147-A177-3AD203B41FA5}"/>
                  </a:extLst>
                </a:gridCol>
                <a:gridCol w="3150803">
                  <a:extLst>
                    <a:ext uri="{9D8B030D-6E8A-4147-A177-3AD203B41FA5}"/>
                  </a:extLst>
                </a:gridCol>
                <a:gridCol w="1917576">
                  <a:extLst>
                    <a:ext uri="{9D8B030D-6E8A-4147-A177-3AD203B41FA5}"/>
                  </a:extLst>
                </a:gridCol>
                <a:gridCol w="1878307">
                  <a:extLst>
                    <a:ext uri="{9D8B030D-6E8A-4147-A177-3AD203B41FA5}"/>
                  </a:extLst>
                </a:gridCol>
              </a:tblGrid>
              <a:tr h="1002991">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gridSpan="2">
                  <a:txBody>
                    <a:bodyPr/>
                    <a:lstStyle/>
                    <a:p>
                      <a:pPr algn="ct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dash"/>
                      <a:round/>
                      <a:headEnd type="none" w="med" len="med"/>
                      <a:tailEnd type="none" w="med" len="med"/>
                    </a:lnR>
                  </a:tcPr>
                </a:tc>
                <a:tc h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b">
                    <a:lnL>
                      <a:noFill/>
                    </a:lnL>
                    <a:lnR w="28575" cap="flat" cmpd="sng" algn="ctr">
                      <a:solidFill>
                        <a:schemeClr val="tx1"/>
                      </a:solidFill>
                      <a:prstDash val="dash"/>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dash"/>
                      <a:round/>
                      <a:headEnd type="none" w="med" len="med"/>
                      <a:tailEnd type="none" w="med" len="med"/>
                    </a:lnL>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extLst>
              </a:tr>
              <a:tr h="1267055">
                <a:tc gridSpan="2">
                  <a:txBody>
                    <a:bodyPr/>
                    <a:lstStyle/>
                    <a:p>
                      <a:pPr algn="ctr"/>
                      <a:r>
                        <a:rPr kumimoji="1" lang="ja-JP" altLang="en-US" sz="1600" b="1" dirty="0">
                          <a:latin typeface="メイリオ" panose="020B0604030504040204" pitchFamily="50" charset="-128"/>
                          <a:ea typeface="メイリオ" panose="020B0604030504040204" pitchFamily="50" charset="-128"/>
                        </a:rPr>
                        <a:t>成果目標（３年後）</a:t>
                      </a:r>
                      <a:endParaRPr kumimoji="1" lang="en-US" altLang="ja-JP" sz="1600" b="1"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T w="12700" cap="flat" cmpd="sng" algn="ctr">
                      <a:noFill/>
                      <a:prstDash val="solid"/>
                      <a:round/>
                      <a:headEnd type="none" w="med" len="med"/>
                      <a:tailEnd type="none" w="med" len="med"/>
                    </a:lnT>
                    <a:lnB>
                      <a:noFill/>
                    </a:lnB>
                  </a:tcPr>
                </a:tc>
                <a:extLst>
                  <a:ext uri="{0D108BD9-81ED-4DB2-BD59-A6C34878D82A}"/>
                </a:extLst>
              </a:tr>
              <a:tr h="1267055">
                <a:tc>
                  <a:txBody>
                    <a:bodyPr/>
                    <a:lstStyle/>
                    <a:p>
                      <a:r>
                        <a:rPr kumimoji="1" lang="ja-JP" altLang="en-US" sz="1600" dirty="0">
                          <a:latin typeface="メイリオ" panose="020B0604030504040204" pitchFamily="50" charset="-128"/>
                          <a:ea typeface="メイリオ" panose="020B0604030504040204" pitchFamily="50" charset="-128"/>
                        </a:rPr>
                        <a:t>現状経営面積</a:t>
                      </a: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R>
                      <a:noFill/>
                    </a:lnR>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a:noFill/>
                    </a:lnL>
                    <a:lnT>
                      <a:noFill/>
                    </a:lnT>
                    <a:lnB w="28575" cap="flat" cmpd="sng" algn="ctr">
                      <a:noFill/>
                      <a:prstDash val="solid"/>
                      <a:round/>
                      <a:headEnd type="none" w="med" len="med"/>
                      <a:tailEnd type="none" w="med" len="med"/>
                    </a:lnB>
                  </a:tcPr>
                </a:tc>
                <a:extLst>
                  <a:ext uri="{0D108BD9-81ED-4DB2-BD59-A6C34878D82A}"/>
                </a:extLst>
              </a:tr>
            </a:tbl>
          </a:graphicData>
        </a:graphic>
      </p:graphicFrame>
      <p:sp>
        <p:nvSpPr>
          <p:cNvPr id="1220" name="角丸四角形 6"/>
          <p:cNvSpPr>
            <a:spLocks noChangeArrowheads="1"/>
          </p:cNvSpPr>
          <p:nvPr/>
        </p:nvSpPr>
        <p:spPr>
          <a:xfrm>
            <a:off x="101353" y="608890"/>
            <a:ext cx="9703294" cy="1566706"/>
          </a:xfrm>
          <a:prstGeom prst="roundRect">
            <a:avLst>
              <a:gd name="adj" fmla="val 10018"/>
            </a:avLst>
          </a:prstGeom>
          <a:noFill/>
          <a:ln w="38100" cap="flat" cmpd="sng" algn="ctr">
            <a:solidFill>
              <a:schemeClr val="accent4">
                <a:lumMod val="50000"/>
              </a:schemeClr>
            </a:solidFill>
            <a:prstDash val="solid"/>
            <a:miter lim="800000"/>
          </a:ln>
          <a:effectLst/>
        </p:spPr>
        <p:txBody>
          <a:bodyPr lIns="91411" tIns="108000" rIns="91411" bIns="45706" anchor="ct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marL="180975" indent="-180975" defTabSz="685817">
              <a:spcBef>
                <a:spcPts val="0"/>
              </a:spcBef>
              <a:spcAft>
                <a:spcPts val="400"/>
              </a:spcAft>
              <a:buNone/>
              <a:defRPr/>
            </a:pP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地域農業構造転換支援対策におけるリースは、</a:t>
            </a:r>
            <a:r>
              <a:rPr lang="ja-JP" altLang="en-US" sz="1600" dirty="0">
                <a:latin typeface="メイリオ" panose="020B0604030504040204" pitchFamily="50" charset="-128"/>
                <a:ea typeface="メイリオ" panose="020B0604030504040204" pitchFamily="50" charset="-128"/>
              </a:rPr>
              <a:t>地域計画</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等で将来地域の農地の集積が予定されている農業経営体において、現状から</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短期間で規模拡大</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を行い、リース期間終了後に</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更なる規模拡大に取り組む経営体</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を支援する仕組み</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indent="-180975" defTabSz="685817">
              <a:spcBef>
                <a:spcPts val="0"/>
              </a:spcBef>
              <a:spcAft>
                <a:spcPts val="400"/>
              </a:spcAft>
              <a:buNone/>
              <a:defRPr/>
            </a:pP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リース導入</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は</a:t>
            </a:r>
            <a:r>
              <a:rPr kumimoji="1" lang="ja-JP" altLang="en-US" sz="16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農業用機械に限り、</a:t>
            </a:r>
            <a:r>
              <a:rPr lang="ja-JP" altLang="en-US" sz="1600" b="1" dirty="0">
                <a:latin typeface="メイリオ" panose="020B0604030504040204" pitchFamily="50" charset="-128"/>
                <a:ea typeface="メイリオ" panose="020B0604030504040204" pitchFamily="50" charset="-128"/>
              </a:rPr>
              <a:t>リース期間</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は３～７年</a:t>
            </a:r>
            <a:r>
              <a:rPr lang="ja-JP" altLang="en-US" sz="1600" b="1" dirty="0">
                <a:latin typeface="メイリオ" panose="020B0604030504040204" pitchFamily="50" charset="-128"/>
                <a:ea typeface="メイリオ" panose="020B0604030504040204" pitchFamily="50" charset="-128"/>
              </a:rPr>
              <a:t>（法定耐用年数）</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の間で</a:t>
            </a:r>
            <a:r>
              <a:rPr lang="ja-JP" altLang="en-US" sz="1600" dirty="0">
                <a:latin typeface="メイリオ" panose="020B0604030504040204" pitchFamily="50" charset="-128"/>
                <a:ea typeface="メイリオ" panose="020B0604030504040204" pitchFamily="50" charset="-128"/>
              </a:rPr>
              <a:t>地域計画</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の実現に必要な期間を定めることができる</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221" name="テキスト ボックス 79"/>
          <p:cNvSpPr txBox="1"/>
          <p:nvPr/>
        </p:nvSpPr>
        <p:spPr>
          <a:xfrm>
            <a:off x="3075325" y="5705606"/>
            <a:ext cx="1626365" cy="307777"/>
          </a:xfrm>
          <a:prstGeom prst="rect">
            <a:avLst/>
          </a:prstGeom>
          <a:noFill/>
        </p:spPr>
        <p:txBody>
          <a:bodyPr wrap="square" lIns="72000" rIns="72000">
            <a:spAutoFit/>
          </a:bodyPr>
          <a:lstStyle/>
          <a:p>
            <a:pPr algn="ctr"/>
            <a:r>
              <a:rPr lang="ja-JP" altLang="en-US" sz="1400" b="1" dirty="0">
                <a:latin typeface="メイリオ" panose="020B0604030504040204" pitchFamily="50" charset="-128"/>
                <a:ea typeface="メイリオ" panose="020B0604030504040204" pitchFamily="50" charset="-128"/>
              </a:rPr>
              <a:t>リース期間</a:t>
            </a:r>
          </a:p>
        </p:txBody>
      </p:sp>
      <p:sp>
        <p:nvSpPr>
          <p:cNvPr id="1222" name="テキスト ボックス 81"/>
          <p:cNvSpPr txBox="1"/>
          <p:nvPr/>
        </p:nvSpPr>
        <p:spPr>
          <a:xfrm>
            <a:off x="3075325" y="6152926"/>
            <a:ext cx="1626365" cy="307777"/>
          </a:xfrm>
          <a:prstGeom prst="rect">
            <a:avLst/>
          </a:prstGeom>
          <a:noFill/>
        </p:spPr>
        <p:txBody>
          <a:bodyPr wrap="square" lIns="72000" rIns="72000">
            <a:spAutoFit/>
          </a:bodyPr>
          <a:lstStyle/>
          <a:p>
            <a:pPr algn="ctr"/>
            <a:r>
              <a:rPr lang="ja-JP" altLang="en-US" sz="1400" b="1" dirty="0">
                <a:latin typeface="メイリオ" panose="020B0604030504040204" pitchFamily="50" charset="-128"/>
                <a:ea typeface="メイリオ" panose="020B0604030504040204" pitchFamily="50" charset="-128"/>
              </a:rPr>
              <a:t>（３～７年）</a:t>
            </a:r>
          </a:p>
        </p:txBody>
      </p:sp>
      <p:sp>
        <p:nvSpPr>
          <p:cNvPr id="1223" name="テキスト ボックス 83"/>
          <p:cNvSpPr txBox="1"/>
          <p:nvPr/>
        </p:nvSpPr>
        <p:spPr>
          <a:xfrm>
            <a:off x="6515158" y="2423236"/>
            <a:ext cx="3459770" cy="338554"/>
          </a:xfrm>
          <a:prstGeom prst="rect">
            <a:avLst/>
          </a:prstGeom>
          <a:noFill/>
        </p:spPr>
        <p:txBody>
          <a:bodyPr wrap="square" lIns="72000" rIns="72000">
            <a:spAutoFit/>
          </a:bodyPr>
          <a:lstStyle/>
          <a:p>
            <a:pPr algn="r"/>
            <a:r>
              <a:rPr kumimoji="1" lang="ja-JP" altLang="en-US" sz="1600" dirty="0">
                <a:latin typeface="メイリオ" panose="020B0604030504040204" pitchFamily="50" charset="-128"/>
                <a:ea typeface="メイリオ" panose="020B0604030504040204" pitchFamily="50" charset="-128"/>
              </a:rPr>
              <a:t>地域計画の集積目標（</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年後）</a:t>
            </a:r>
            <a:endParaRPr kumimoji="1" lang="en-US" altLang="ja-JP" sz="1600" dirty="0">
              <a:latin typeface="メイリオ" panose="020B0604030504040204" pitchFamily="50" charset="-128"/>
              <a:ea typeface="メイリオ" panose="020B0604030504040204" pitchFamily="50" charset="-128"/>
            </a:endParaRPr>
          </a:p>
        </p:txBody>
      </p:sp>
      <p:sp>
        <p:nvSpPr>
          <p:cNvPr id="1224" name="テキスト ボックス 85"/>
          <p:cNvSpPr txBox="1"/>
          <p:nvPr/>
        </p:nvSpPr>
        <p:spPr>
          <a:xfrm>
            <a:off x="101353" y="2590451"/>
            <a:ext cx="2916188" cy="369332"/>
          </a:xfrm>
          <a:prstGeom prst="rect">
            <a:avLst/>
          </a:prstGeom>
          <a:noFill/>
        </p:spPr>
        <p:txBody>
          <a:bodyPr wrap="square" lIns="180000">
            <a:spAutoFit/>
          </a:bodyPr>
          <a:lstStyle/>
          <a:p>
            <a:r>
              <a:rPr lang="ja-JP" altLang="en-US" b="1" dirty="0">
                <a:latin typeface="メイリオ" panose="020B0604030504040204" pitchFamily="50" charset="-128"/>
                <a:ea typeface="メイリオ" panose="020B0604030504040204" pitchFamily="50" charset="-128"/>
              </a:rPr>
              <a:t>＜経営面積のイメージ＞</a:t>
            </a:r>
          </a:p>
        </p:txBody>
      </p:sp>
      <p:sp>
        <p:nvSpPr>
          <p:cNvPr id="1225" name="矢印: 下 86"/>
          <p:cNvSpPr/>
          <p:nvPr/>
        </p:nvSpPr>
        <p:spPr>
          <a:xfrm rot="10800000">
            <a:off x="4980972" y="3792645"/>
            <a:ext cx="416143" cy="1224000"/>
          </a:xfrm>
          <a:prstGeom prst="down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226" name="矢印: 下 87"/>
          <p:cNvSpPr/>
          <p:nvPr/>
        </p:nvSpPr>
        <p:spPr>
          <a:xfrm rot="10800000">
            <a:off x="1875422" y="5056296"/>
            <a:ext cx="416143" cy="1224000"/>
          </a:xfrm>
          <a:prstGeom prst="downArrow">
            <a:avLst/>
          </a:prstGeom>
          <a:pattFill prst="pct25">
            <a:fgClr>
              <a:schemeClr val="tx1"/>
            </a:fgClr>
            <a:bgClr>
              <a:schemeClr val="bg1"/>
            </a:bgClr>
          </a:patt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227" name="テキスト ボックス 88"/>
          <p:cNvSpPr txBox="1"/>
          <p:nvPr/>
        </p:nvSpPr>
        <p:spPr>
          <a:xfrm>
            <a:off x="2567768" y="6376857"/>
            <a:ext cx="6498739" cy="346249"/>
          </a:xfrm>
          <a:prstGeom prst="rect">
            <a:avLst/>
          </a:prstGeom>
          <a:noFill/>
        </p:spPr>
        <p:txBody>
          <a:bodyPr wrap="square" lIns="72000" rIns="72000">
            <a:spAutoFit/>
          </a:bodyPr>
          <a:lstStyle/>
          <a:p>
            <a:pPr marL="144000" indent="-144000">
              <a:lnSpc>
                <a:spcPct val="150000"/>
              </a:lnSpc>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成果目標が達成されない場合は、リース期間の延長等により取組を継続</a:t>
            </a:r>
            <a:endParaRPr lang="en-US" altLang="ja-JP" sz="1200" dirty="0">
              <a:latin typeface="メイリオ" panose="020B0604030504040204" pitchFamily="50" charset="-128"/>
              <a:ea typeface="メイリオ" panose="020B0604030504040204" pitchFamily="50" charset="-128"/>
            </a:endParaRPr>
          </a:p>
        </p:txBody>
      </p:sp>
      <p:sp>
        <p:nvSpPr>
          <p:cNvPr id="1228" name="テキスト ボックス 89"/>
          <p:cNvSpPr txBox="1"/>
          <p:nvPr/>
        </p:nvSpPr>
        <p:spPr>
          <a:xfrm>
            <a:off x="5058461" y="3199018"/>
            <a:ext cx="2710346" cy="584775"/>
          </a:xfrm>
          <a:prstGeom prst="rect">
            <a:avLst/>
          </a:prstGeom>
          <a:noFill/>
        </p:spPr>
        <p:txBody>
          <a:bodyPr wrap="square" lIns="72000" rIns="72000">
            <a:spAutoFit/>
          </a:bodyPr>
          <a:lstStyle/>
          <a:p>
            <a:pPr algn="ctr"/>
            <a:r>
              <a:rPr kumimoji="1" lang="ja-JP" altLang="en-US" sz="1600" dirty="0">
                <a:latin typeface="メイリオ" panose="020B0604030504040204" pitchFamily="50" charset="-128"/>
                <a:ea typeface="メイリオ" panose="020B0604030504040204" pitchFamily="50" charset="-128"/>
              </a:rPr>
              <a:t>リース期間終了後の</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b="1" dirty="0">
                <a:latin typeface="メイリオ" panose="020B0604030504040204" pitchFamily="50" charset="-128"/>
                <a:ea typeface="メイリオ" panose="020B0604030504040204" pitchFamily="50" charset="-128"/>
              </a:rPr>
              <a:t>更なる規模拡大目標</a:t>
            </a:r>
            <a:endParaRPr kumimoji="1" lang="en-US" altLang="ja-JP" sz="1600" b="1" dirty="0">
              <a:latin typeface="メイリオ" panose="020B0604030504040204" pitchFamily="50" charset="-128"/>
              <a:ea typeface="メイリオ" panose="020B0604030504040204" pitchFamily="50" charset="-128"/>
            </a:endParaRPr>
          </a:p>
        </p:txBody>
      </p:sp>
      <p:sp>
        <p:nvSpPr>
          <p:cNvPr id="1229" name="テキスト ボックス 90"/>
          <p:cNvSpPr txBox="1"/>
          <p:nvPr/>
        </p:nvSpPr>
        <p:spPr>
          <a:xfrm>
            <a:off x="5671836" y="4377100"/>
            <a:ext cx="4132811" cy="461665"/>
          </a:xfrm>
          <a:prstGeom prst="rect">
            <a:avLst/>
          </a:prstGeom>
          <a:noFill/>
        </p:spPr>
        <p:txBody>
          <a:bodyPr wrap="square" lIns="72000" rIns="72000">
            <a:spAutoFit/>
          </a:bodyPr>
          <a:lstStyle/>
          <a:p>
            <a:pPr marL="180975" marR="0" lvl="0" indent="-457200" algn="l" defTabSz="685817" rtl="0" eaLnBrk="1" fontAlgn="auto" latinLnBrk="0" hangingPunct="1">
              <a:spcBef>
                <a:spcPts val="0"/>
              </a:spcBef>
              <a:spcAft>
                <a:spcPts val="40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成果目標から更に規模拡大する目標が地域計画等で確認できること</a:t>
            </a:r>
            <a:endParaRPr kumimoji="1" lang="en-US" altLang="ja-JP" sz="12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230" name="矢印: 左右 1"/>
          <p:cNvSpPr/>
          <p:nvPr/>
        </p:nvSpPr>
        <p:spPr>
          <a:xfrm>
            <a:off x="2490279" y="5947787"/>
            <a:ext cx="2602338" cy="217137"/>
          </a:xfrm>
          <a:prstGeom prst="leftRightArrow">
            <a:avLst>
              <a:gd name="adj1" fmla="val 50000"/>
              <a:gd name="adj2" fmla="val 98253"/>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1" name="四角形: 角を丸くする 2"/>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８</a:t>
            </a:r>
          </a:p>
        </p:txBody>
      </p:sp>
      <p:sp>
        <p:nvSpPr>
          <p:cNvPr id="1232" name="正方形/長方形 4"/>
          <p:cNvSpPr/>
          <p:nvPr/>
        </p:nvSpPr>
        <p:spPr>
          <a:xfrm>
            <a:off x="1726043" y="103164"/>
            <a:ext cx="6453913" cy="349702"/>
          </a:xfrm>
          <a:prstGeom prst="rect">
            <a:avLst/>
          </a:prstGeom>
          <a:solidFill>
            <a:schemeClr val="accent4">
              <a:lumMod val="40000"/>
              <a:lumOff val="60000"/>
            </a:schemeClr>
          </a:solidFill>
          <a:ln>
            <a:solidFill>
              <a:schemeClr val="tx1"/>
            </a:solidFill>
          </a:ln>
        </p:spPr>
        <p:txBody>
          <a:bodyPr wrap="square" tIns="72000" bIns="0" anchor="t">
            <a:spAutoFit/>
          </a:bodyPr>
          <a:lstStyle/>
          <a:p>
            <a:pPr algn="ctr"/>
            <a:r>
              <a:rPr lang="ja-JP" altLang="en-US" dirty="0">
                <a:latin typeface="メイリオ" panose="020B0604030504040204" pitchFamily="50" charset="-128"/>
                <a:ea typeface="メイリオ" panose="020B0604030504040204" pitchFamily="50" charset="-128"/>
              </a:rPr>
              <a:t>地域農業構造転換支援対策におけるリースのしくみ</a:t>
            </a:r>
          </a:p>
        </p:txBody>
      </p:sp>
      <p:sp>
        <p:nvSpPr>
          <p:cNvPr id="1233" name="テキスト ボックス 5"/>
          <p:cNvSpPr txBox="1"/>
          <p:nvPr/>
        </p:nvSpPr>
        <p:spPr>
          <a:xfrm>
            <a:off x="8839200" y="100143"/>
            <a:ext cx="1066800" cy="338554"/>
          </a:xfrm>
          <a:prstGeom prst="rect">
            <a:avLst/>
          </a:prstGeom>
          <a:noFill/>
        </p:spPr>
        <p:txBody>
          <a:bodyPr wrap="square" lIns="72000" rIns="72000">
            <a:spAutoFit/>
          </a:bodyPr>
          <a:lstStyle/>
          <a:p>
            <a:pPr marL="180975" marR="0" lvl="0" indent="-457200" algn="l" defTabSz="685817" rtl="0" eaLnBrk="1" fontAlgn="auto" latinLnBrk="0" hangingPunct="1">
              <a:spcBef>
                <a:spcPts val="0"/>
              </a:spcBef>
              <a:spcAft>
                <a:spcPts val="400"/>
              </a:spcAft>
              <a:buClrTx/>
              <a:buSzTx/>
              <a:buFontTx/>
              <a:buNone/>
              <a:tabLst/>
              <a:defRPr/>
            </a:pPr>
            <a:r>
              <a:rPr lang="ja-JP" altLang="en-US" sz="1600" dirty="0">
                <a:latin typeface="メイリオ" panose="020B0604030504040204" pitchFamily="50" charset="-128"/>
                <a:ea typeface="メイリオ" panose="020B0604030504040204" pitchFamily="50" charset="-128"/>
              </a:rPr>
              <a:t>＜参考＞</a:t>
            </a:r>
            <a:endParaRPr kumimoji="1" lang="en-US" altLang="ja-JP" sz="16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nvGrpSpPr>
          <p:cNvPr id="1234" name="グループ化 10"/>
          <p:cNvGrpSpPr/>
          <p:nvPr/>
        </p:nvGrpSpPr>
        <p:grpSpPr>
          <a:xfrm>
            <a:off x="5698635" y="3893977"/>
            <a:ext cx="2994508" cy="523220"/>
            <a:chOff x="3021390" y="3669811"/>
            <a:chExt cx="1972865" cy="774175"/>
          </a:xfrm>
        </p:grpSpPr>
        <p:sp>
          <p:nvSpPr>
            <p:cNvPr id="1235" name="テキスト ボックス 6"/>
            <p:cNvSpPr txBox="1"/>
            <p:nvPr/>
          </p:nvSpPr>
          <p:spPr>
            <a:xfrm>
              <a:off x="3060492" y="3669811"/>
              <a:ext cx="1933763" cy="774175"/>
            </a:xfrm>
            <a:prstGeom prst="rect">
              <a:avLst/>
            </a:prstGeom>
            <a:noFill/>
          </p:spPr>
          <p:txBody>
            <a:bodyPr wrap="square" lIns="72000" rIns="72000">
              <a:spAutoFit/>
            </a:bodyPr>
            <a:lstStyle/>
            <a:p>
              <a:pPr marL="144000" indent="-144000"/>
              <a:r>
                <a:rPr lang="ja-JP" altLang="en-US" sz="1400" dirty="0">
                  <a:latin typeface="メイリオ" panose="020B0604030504040204" pitchFamily="50" charset="-128"/>
                  <a:ea typeface="メイリオ" panose="020B0604030504040204" pitchFamily="50" charset="-128"/>
                </a:rPr>
                <a:t>事業実施地区内での経営面積</a:t>
              </a:r>
              <a:endParaRPr lang="en-US" altLang="ja-JP" sz="1400" dirty="0">
                <a:latin typeface="メイリオ" panose="020B0604030504040204" pitchFamily="50" charset="-128"/>
                <a:ea typeface="メイリオ" panose="020B0604030504040204" pitchFamily="50" charset="-128"/>
              </a:endParaRPr>
            </a:p>
            <a:p>
              <a:pPr marL="144000" indent="-144000"/>
              <a:r>
                <a:rPr lang="ja-JP" altLang="en-US" sz="1400" dirty="0">
                  <a:latin typeface="メイリオ" panose="020B0604030504040204" pitchFamily="50" charset="-128"/>
                  <a:ea typeface="メイリオ" panose="020B0604030504040204" pitchFamily="50" charset="-128"/>
                </a:rPr>
                <a:t>の３割以上又は</a:t>
              </a:r>
              <a:r>
                <a:rPr lang="en-US" altLang="ja-JP" sz="1400" dirty="0">
                  <a:latin typeface="メイリオ" panose="020B0604030504040204" pitchFamily="50" charset="-128"/>
                  <a:ea typeface="メイリオ" panose="020B0604030504040204" pitchFamily="50" charset="-128"/>
                </a:rPr>
                <a:t>10ha</a:t>
              </a:r>
              <a:r>
                <a:rPr lang="ja-JP" altLang="en-US" sz="1400" dirty="0">
                  <a:latin typeface="メイリオ" panose="020B0604030504040204" pitchFamily="50" charset="-128"/>
                  <a:ea typeface="メイリオ" panose="020B0604030504040204" pitchFamily="50" charset="-128"/>
                </a:rPr>
                <a:t>以上拡大等</a:t>
              </a:r>
              <a:endParaRPr lang="en-US" altLang="ja-JP" sz="1400" dirty="0">
                <a:latin typeface="メイリオ" panose="020B0604030504040204" pitchFamily="50" charset="-128"/>
                <a:ea typeface="メイリオ" panose="020B0604030504040204" pitchFamily="50" charset="-128"/>
              </a:endParaRPr>
            </a:p>
          </p:txBody>
        </p:sp>
        <p:sp>
          <p:nvSpPr>
            <p:cNvPr id="1236" name="大かっこ 7"/>
            <p:cNvSpPr/>
            <p:nvPr/>
          </p:nvSpPr>
          <p:spPr>
            <a:xfrm>
              <a:off x="3021390" y="3679929"/>
              <a:ext cx="1847246" cy="672564"/>
            </a:xfrm>
            <a:prstGeom prst="bracketPair">
              <a:avLst>
                <a:gd name="adj" fmla="val 1100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237" name="グループ化 9"/>
          <p:cNvGrpSpPr/>
          <p:nvPr/>
        </p:nvGrpSpPr>
        <p:grpSpPr>
          <a:xfrm>
            <a:off x="2550351" y="5149905"/>
            <a:ext cx="2686370" cy="523220"/>
            <a:chOff x="4579" y="4904843"/>
            <a:chExt cx="1847246" cy="841778"/>
          </a:xfrm>
        </p:grpSpPr>
        <p:sp>
          <p:nvSpPr>
            <p:cNvPr id="1238" name="テキスト ボックス 3"/>
            <p:cNvSpPr txBox="1"/>
            <p:nvPr/>
          </p:nvSpPr>
          <p:spPr>
            <a:xfrm>
              <a:off x="17973" y="4904843"/>
              <a:ext cx="1789462" cy="841778"/>
            </a:xfrm>
            <a:prstGeom prst="rect">
              <a:avLst/>
            </a:prstGeom>
            <a:noFill/>
          </p:spPr>
          <p:txBody>
            <a:bodyPr wrap="square" lIns="72000" rIns="72000">
              <a:spAutoFit/>
            </a:bodyPr>
            <a:lstStyle/>
            <a:p>
              <a:pPr marL="144000" indent="-144000" algn="ctr"/>
              <a:r>
                <a:rPr lang="ja-JP" altLang="en-US" sz="1400" dirty="0">
                  <a:latin typeface="メイリオ" panose="020B0604030504040204" pitchFamily="50" charset="-128"/>
                  <a:ea typeface="メイリオ" panose="020B0604030504040204" pitchFamily="50" charset="-128"/>
                </a:rPr>
                <a:t>事業実施地区内での経営面積</a:t>
              </a:r>
              <a:endParaRPr lang="en-US" altLang="ja-JP" sz="1400" dirty="0">
                <a:latin typeface="メイリオ" panose="020B0604030504040204" pitchFamily="50" charset="-128"/>
                <a:ea typeface="メイリオ" panose="020B0604030504040204" pitchFamily="50" charset="-128"/>
              </a:endParaRPr>
            </a:p>
            <a:p>
              <a:pPr marL="144000" indent="-144000" algn="ctr"/>
              <a:r>
                <a:rPr lang="ja-JP" altLang="en-US" sz="1400" dirty="0">
                  <a:latin typeface="メイリオ" panose="020B0604030504040204" pitchFamily="50" charset="-128"/>
                  <a:ea typeface="メイリオ" panose="020B0604030504040204" pitchFamily="50" charset="-128"/>
                </a:rPr>
                <a:t>の３割以上又は４</a:t>
              </a:r>
              <a:r>
                <a:rPr lang="en-US" altLang="ja-JP" sz="1400" dirty="0">
                  <a:latin typeface="メイリオ" panose="020B0604030504040204" pitchFamily="50" charset="-128"/>
                  <a:ea typeface="メイリオ" panose="020B0604030504040204" pitchFamily="50" charset="-128"/>
                </a:rPr>
                <a:t>ha</a:t>
              </a:r>
              <a:r>
                <a:rPr lang="ja-JP" altLang="en-US" sz="1400" dirty="0">
                  <a:latin typeface="メイリオ" panose="020B0604030504040204" pitchFamily="50" charset="-128"/>
                  <a:ea typeface="メイリオ" panose="020B0604030504040204" pitchFamily="50" charset="-128"/>
                </a:rPr>
                <a:t>以上拡大</a:t>
              </a:r>
              <a:endParaRPr lang="en-US" altLang="ja-JP" sz="1400" dirty="0">
                <a:latin typeface="メイリオ" panose="020B0604030504040204" pitchFamily="50" charset="-128"/>
                <a:ea typeface="メイリオ" panose="020B0604030504040204" pitchFamily="50" charset="-128"/>
              </a:endParaRPr>
            </a:p>
          </p:txBody>
        </p:sp>
        <p:sp>
          <p:nvSpPr>
            <p:cNvPr id="1239" name="大かっこ 8"/>
            <p:cNvSpPr/>
            <p:nvPr/>
          </p:nvSpPr>
          <p:spPr>
            <a:xfrm>
              <a:off x="4579" y="4937893"/>
              <a:ext cx="1847246" cy="672564"/>
            </a:xfrm>
            <a:prstGeom prst="bracketPair">
              <a:avLst>
                <a:gd name="adj" fmla="val 1100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240" name="吹き出し: 角を丸めた四角形 11"/>
          <p:cNvSpPr/>
          <p:nvPr/>
        </p:nvSpPr>
        <p:spPr>
          <a:xfrm>
            <a:off x="6200941" y="5106829"/>
            <a:ext cx="1949852" cy="650485"/>
          </a:xfrm>
          <a:prstGeom prst="wedgeRoundRectCallout">
            <a:avLst>
              <a:gd name="adj1" fmla="val 56889"/>
              <a:gd name="adj2" fmla="val 11586"/>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購入支援の場合は、更なる規模拡大目標の確認は必要ありません</a:t>
            </a:r>
            <a:r>
              <a:rPr lang="ja-JP" altLang="en-US" sz="1200" dirty="0">
                <a:latin typeface="メイリオ" panose="020B0604030504040204" pitchFamily="50" charset="-128"/>
                <a:ea typeface="メイリオ" panose="020B0604030504040204" pitchFamily="50" charset="-128"/>
              </a:rPr>
              <a:t>。</a:t>
            </a:r>
          </a:p>
        </p:txBody>
      </p:sp>
      <p:pic>
        <p:nvPicPr>
          <p:cNvPr id="1241" name="Picture 4" descr="指揮棒を持った会社員のイラスト（女性）"/>
          <p:cNvPicPr>
            <a:picLocks noChangeAspect="1" noChangeArrowheads="1"/>
          </p:cNvPicPr>
          <p:nvPr/>
        </p:nvPicPr>
        <p:blipFill>
          <a:blip r:embed="rId1"/>
          <a:stretch>
            <a:fillRect/>
          </a:stretch>
        </p:blipFill>
        <p:spPr>
          <a:xfrm>
            <a:off x="8084414" y="4718302"/>
            <a:ext cx="1268725" cy="1537849"/>
          </a:xfrm>
          <a:prstGeom prst="rect">
            <a:avLst/>
          </a:prstGeom>
          <a:noFill/>
        </p:spPr>
      </p:pic>
      <p:pic>
        <p:nvPicPr>
          <p:cNvPr id="1242" name="Picture 9" descr="クリップボードに書き込む人のイラスト（男性会社員）"/>
          <p:cNvPicPr>
            <a:picLocks noChangeAspect="1" noChangeArrowheads="1"/>
          </p:cNvPicPr>
          <p:nvPr/>
        </p:nvPicPr>
        <p:blipFill>
          <a:blip r:embed="rId2"/>
          <a:stretch>
            <a:fillRect/>
          </a:stretch>
        </p:blipFill>
        <p:spPr>
          <a:xfrm>
            <a:off x="422546" y="3666520"/>
            <a:ext cx="694176" cy="1051782"/>
          </a:xfrm>
          <a:prstGeom prst="rect">
            <a:avLst/>
          </a:prstGeom>
          <a:noFill/>
        </p:spPr>
      </p:pic>
      <p:sp>
        <p:nvSpPr>
          <p:cNvPr id="1243" name="吹き出し: 角を丸めた四角形 14"/>
          <p:cNvSpPr/>
          <p:nvPr/>
        </p:nvSpPr>
        <p:spPr>
          <a:xfrm>
            <a:off x="1435888" y="3498577"/>
            <a:ext cx="2378466" cy="906942"/>
          </a:xfrm>
          <a:prstGeom prst="wedgeRoundRectCallout">
            <a:avLst>
              <a:gd name="adj1" fmla="val -56052"/>
              <a:gd name="adj2" fmla="val -16664"/>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成果目標である３割又は４</a:t>
            </a:r>
            <a:r>
              <a:rPr lang="en-US" altLang="ja-JP" sz="1200" dirty="0">
                <a:solidFill>
                  <a:schemeClr val="tx1"/>
                </a:solidFill>
                <a:latin typeface="メイリオ" panose="020B0604030504040204" pitchFamily="50" charset="-128"/>
                <a:ea typeface="メイリオ" panose="020B0604030504040204" pitchFamily="50" charset="-128"/>
              </a:rPr>
              <a:t>ha</a:t>
            </a:r>
            <a:r>
              <a:rPr lang="ja-JP" altLang="en-US" sz="1200" dirty="0">
                <a:solidFill>
                  <a:schemeClr val="tx1"/>
                </a:solidFill>
                <a:latin typeface="メイリオ" panose="020B0604030504040204" pitchFamily="50" charset="-128"/>
                <a:ea typeface="メイリオ" panose="020B0604030504040204" pitchFamily="50" charset="-128"/>
              </a:rPr>
              <a:t>以上の拡大は、目標年度である計画承認の翌々年度（</a:t>
            </a:r>
            <a:r>
              <a:rPr lang="ja-JP" altLang="en-US" sz="1200" dirty="0">
                <a:solidFill>
                  <a:srgbClr val="FF0000"/>
                </a:solidFill>
                <a:latin typeface="メイリオ" panose="020B0604030504040204" pitchFamily="50" charset="-128"/>
                <a:ea typeface="メイリオ" panose="020B0604030504040204" pitchFamily="50" charset="-128"/>
              </a:rPr>
              <a:t>３年後</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の目標</a:t>
            </a:r>
            <a:r>
              <a:rPr lang="ja-JP" altLang="en-US" sz="1200" dirty="0">
                <a:solidFill>
                  <a:schemeClr val="tx1"/>
                </a:solidFill>
                <a:latin typeface="メイリオ" panose="020B0604030504040204" pitchFamily="50" charset="-128"/>
                <a:ea typeface="メイリオ" panose="020B0604030504040204" pitchFamily="50" charset="-128"/>
              </a:rPr>
              <a:t>になります。</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18699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4.1.3</AppVersion>
  <PresentationFormat>ユーザー設定</PresentationFormat>
  <Slides>20</Slides>
  <Notes>17</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lastModifiedBy>Administrator</cp:lastModifiedBy>
  <dcterms:created xsi:type="dcterms:W3CDTF">2024-12-06T01:15:27Z</dcterms:created>
  <dcterms:modified xsi:type="dcterms:W3CDTF">2024-12-06T01:21:01Z</dcterms:modified>
  <cp:revision>3</cp:revision>
</cp:coreProperties>
</file>

<file path=docProps/custom.xml><?xml version="1.0" encoding="utf-8"?>
<Properties xmlns:vt="http://schemas.openxmlformats.org/officeDocument/2006/docPropsVTypes" xmlns="http://schemas.openxmlformats.org/officeDocument/2006/custom-properties"/>
</file>