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2"/>
  </p:sldMasterIdLst>
  <p:notesMasterIdLst>
    <p:notesMasterId r:id="rId3"/>
  </p:notesMasterIdLst>
  <p:handoutMasterIdLst>
    <p:handoutMasterId r:id="rId4"/>
  </p:handoutMasterIdLst>
  <p:sldIdLst>
    <p:sldId id="335" r:id="rId5"/>
    <p:sldId id="370" r:id="rId6"/>
    <p:sldId id="371" r:id="rId7"/>
    <p:sldId id="372" r:id="rId8"/>
    <p:sldId id="347" r:id="rId9"/>
    <p:sldId id="341" r:id="rId10"/>
    <p:sldId id="333" r:id="rId11"/>
    <p:sldId id="334" r:id="rId12"/>
    <p:sldId id="357" r:id="rId13"/>
    <p:sldId id="358" r:id="rId14"/>
    <p:sldId id="359" r:id="rId15"/>
    <p:sldId id="369" r:id="rId16"/>
    <p:sldId id="360" r:id="rId17"/>
    <p:sldId id="366" r:id="rId18"/>
    <p:sldId id="348" r:id="rId19"/>
  </p:sldIdLst>
  <p:sldSz cx="9906000" cy="6858000" type="A4"/>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二瓶　孝也" initials="二瓶　孝也" lastIdx="1" clrIdx="0">
    <p:extLst>
      <p:ext uri="{19B8F6BF-5375-455C-9EA6-DF929625EA0E}">
        <p15:presenceInfo xmlns:p15="http://schemas.microsoft.com/office/powerpoint/2012/main" userId="S::takaya_nihei000@maff.go.jp::c970ceec-a6a0-41f4-9632-3c9d892b059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B301"/>
    <a:srgbClr val="008000"/>
    <a:srgbClr val="E2F0D9"/>
    <a:srgbClr val="E9EBF5"/>
    <a:srgbClr val="CFD3E9"/>
    <a:srgbClr val="FF0000"/>
    <a:srgbClr val="DAE3F3"/>
    <a:srgbClr val="F0F0F0"/>
    <a:srgbClr val="D9E1F2"/>
    <a:srgbClr val="CDD2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2838BEF-8BB2-4498-84A7-C5851F593DF1}" styleName="中間スタイル 4 - アクセント 5">
    <a:wholeTbl>
      <a:tcTxStyle>
        <a:fontRef idx="minor">
          <a:srgbClr val="00000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D7AC3CCA-C797-4891-BE02-D94E43425B78}" styleName="スタイル (中間) 4">
    <a:wholeTbl>
      <a:tcTxStyle>
        <a:fontRef idx="minor">
          <a:srgbClr val="00000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48"/>
    <p:restoredTop sz="96353" autoAdjust="0"/>
  </p:normalViewPr>
  <p:slideViewPr>
    <p:cSldViewPr snapToGrid="0">
      <p:cViewPr varScale="1">
        <p:scale>
          <a:sx n="114" d="100"/>
          <a:sy n="114" d="100"/>
        </p:scale>
        <p:origin x="-1410" y="-84"/>
      </p:cViewPr>
      <p:guideLst>
        <p:guide orient="horz" pos="2160"/>
        <p:guide pos="3120"/>
      </p:guideLst>
    </p:cSldViewPr>
  </p:slideViewPr>
  <p:outlineViewPr>
    <p:cViewPr>
      <p:scale>
        <a:sx n="33" d="100"/>
        <a:sy n="33" d="100"/>
      </p:scale>
      <p:origin x="0" y="0"/>
    </p:cViewPr>
  </p:outlineViewPr>
  <p:notesTextViewPr>
    <p:cViewPr>
      <p:scale>
        <a:sx n="25" d="100"/>
        <a:sy n="25" d="100"/>
      </p:scale>
      <p:origin x="0" y="0"/>
    </p:cViewPr>
  </p:notesTextViewPr>
  <p:sorterViewPr>
    <p:cViewPr>
      <p:scale>
        <a:sx n="200" d="100"/>
        <a:sy n="200" d="100"/>
      </p:scale>
      <p:origin x="0" y="-23136"/>
    </p:cViewPr>
  </p:sorterViewPr>
  <p:notesViewPr>
    <p:cSldViewPr snapToGrid="0">
      <p:cViewPr varScale="1">
        <p:scale>
          <a:sx n="112" d="100"/>
          <a:sy n="112" d="100"/>
        </p:scale>
        <p:origin x="1284" y="114"/>
      </p:cViewPr>
      <p:guideLst/>
    </p:cSldViewPr>
  </p:notesViewPr>
  <p:gridSpacing cx="36004" cy="36004"/>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handoutMaster" Target="handoutMasters/handoutMaster1.xml" /><Relationship Id="rId5" Type="http://schemas.openxmlformats.org/officeDocument/2006/relationships/slide" Target="slides/slide1.xml" /><Relationship Id="rId6" Type="http://schemas.openxmlformats.org/officeDocument/2006/relationships/slide" Target="slides/slide2.xml" /><Relationship Id="rId7" Type="http://schemas.openxmlformats.org/officeDocument/2006/relationships/slide" Target="slides/slide3.xml" /><Relationship Id="rId8" Type="http://schemas.openxmlformats.org/officeDocument/2006/relationships/slide" Target="slides/slide4.xml" /><Relationship Id="rId9" Type="http://schemas.openxmlformats.org/officeDocument/2006/relationships/slide" Target="slides/slide5.xml" /><Relationship Id="rId10" Type="http://schemas.openxmlformats.org/officeDocument/2006/relationships/slide" Target="slides/slide6.xml" /><Relationship Id="rId11" Type="http://schemas.openxmlformats.org/officeDocument/2006/relationships/slide" Target="slides/slide7.xml" /><Relationship Id="rId12" Type="http://schemas.openxmlformats.org/officeDocument/2006/relationships/slide" Target="slides/slide8.xml" /><Relationship Id="rId13" Type="http://schemas.openxmlformats.org/officeDocument/2006/relationships/slide" Target="slides/slide9.xml" /><Relationship Id="rId14" Type="http://schemas.openxmlformats.org/officeDocument/2006/relationships/slide" Target="slides/slide10.xml" /><Relationship Id="rId15" Type="http://schemas.openxmlformats.org/officeDocument/2006/relationships/slide" Target="slides/slide11.xml" /><Relationship Id="rId16" Type="http://schemas.openxmlformats.org/officeDocument/2006/relationships/slide" Target="slides/slide12.xml" /><Relationship Id="rId17" Type="http://schemas.openxmlformats.org/officeDocument/2006/relationships/slide" Target="slides/slide13.xml" /><Relationship Id="rId18" Type="http://schemas.openxmlformats.org/officeDocument/2006/relationships/slide" Target="slides/slide14.xml" /><Relationship Id="rId19" Type="http://schemas.openxmlformats.org/officeDocument/2006/relationships/slide" Target="slides/slide15.xml" /><Relationship Id="rId20" Type="http://schemas.openxmlformats.org/officeDocument/2006/relationships/presProps" Target="presProps.xml" /><Relationship Id="rId21" Type="http://schemas.openxmlformats.org/officeDocument/2006/relationships/viewProps" Target="viewProps.xml" /><Relationship Id="rId22" Type="http://schemas.openxmlformats.org/officeDocument/2006/relationships/tableStyles" Target="tableStyles.xml" /><Relationship Id="rId23" Type="http://schemas.openxmlformats.org/officeDocument/2006/relationships/commentAuthors" Target="commentAuthors.xml" /></Relationships>
</file>

<file path=ppt/handoutMasters/_rels/handoutMaster1.xml.rels><?xml version="1.0" encoding="UTF-8"?><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9" name="ヘッダー プレースホルダ 1"/>
          <p:cNvSpPr>
            <a:spLocks noGrp="1"/>
          </p:cNvSpPr>
          <p:nvPr>
            <p:ph type="hdr" sz="quarter"/>
          </p:nvPr>
        </p:nvSpPr>
        <p:spPr>
          <a:xfrm>
            <a:off x="11" y="1"/>
            <a:ext cx="4306737" cy="340305"/>
          </a:xfrm>
          <a:prstGeom prst="rect">
            <a:avLst/>
          </a:prstGeom>
        </p:spPr>
        <p:txBody>
          <a:bodyPr vert="horz" lIns="91371" tIns="45684" rIns="91371" bIns="45684" rtlCol="0"/>
          <a:lstStyle>
            <a:lvl1pPr algn="l">
              <a:defRPr sz="1100"/>
            </a:lvl1pPr>
          </a:lstStyle>
          <a:p>
            <a:r>
              <a:rPr kumimoji="1" lang="ja-JP" altLang="en-US"/>
              <a:t>経営体育成支援事業の概要 </a:t>
            </a:r>
            <a:r>
              <a:rPr kumimoji="1" lang="en-US" altLang="ja-JP"/>
              <a:t>Ver.1</a:t>
            </a:r>
            <a:endParaRPr kumimoji="1" lang="ja-JP" altLang="en-US"/>
          </a:p>
        </p:txBody>
      </p:sp>
      <p:sp>
        <p:nvSpPr>
          <p:cNvPr id="1110" name="日付プレースホルダ 2"/>
          <p:cNvSpPr>
            <a:spLocks noGrp="1"/>
          </p:cNvSpPr>
          <p:nvPr>
            <p:ph type="dt" sz="quarter" idx="1"/>
          </p:nvPr>
        </p:nvSpPr>
        <p:spPr>
          <a:xfrm>
            <a:off x="5630294" y="1"/>
            <a:ext cx="4306737" cy="340305"/>
          </a:xfrm>
          <a:prstGeom prst="rect">
            <a:avLst/>
          </a:prstGeom>
        </p:spPr>
        <p:txBody>
          <a:bodyPr vert="horz" lIns="91371" tIns="45684" rIns="91371" bIns="45684" rtlCol="0"/>
          <a:lstStyle>
            <a:lvl1pPr algn="r">
              <a:defRPr sz="1100"/>
            </a:lvl1pPr>
          </a:lstStyle>
          <a:p>
            <a:fld id="{8FA9E260-75CB-41AC-BC4A-D1A41D4ED9D8}" type="datetimeFigureOut">
              <a:rPr kumimoji="1" lang="ja-JP" altLang="en-US" smtClean="0"/>
              <a:pPr/>
              <a:t>2023/11/16</a:t>
            </a:fld>
            <a:endParaRPr kumimoji="1" lang="ja-JP" altLang="en-US"/>
          </a:p>
        </p:txBody>
      </p:sp>
      <p:sp>
        <p:nvSpPr>
          <p:cNvPr id="1111" name="フッター プレースホルダ 3"/>
          <p:cNvSpPr>
            <a:spLocks noGrp="1"/>
          </p:cNvSpPr>
          <p:nvPr>
            <p:ph type="ftr" sz="quarter" idx="2"/>
          </p:nvPr>
        </p:nvSpPr>
        <p:spPr>
          <a:xfrm>
            <a:off x="11" y="6465809"/>
            <a:ext cx="4306737" cy="340305"/>
          </a:xfrm>
          <a:prstGeom prst="rect">
            <a:avLst/>
          </a:prstGeom>
        </p:spPr>
        <p:txBody>
          <a:bodyPr vert="horz" lIns="91371" tIns="45684" rIns="91371" bIns="45684" rtlCol="0" anchor="b"/>
          <a:lstStyle>
            <a:lvl1pPr algn="l">
              <a:defRPr sz="1100"/>
            </a:lvl1pPr>
          </a:lstStyle>
          <a:p>
            <a:endParaRPr kumimoji="1" lang="ja-JP" altLang="en-US"/>
          </a:p>
        </p:txBody>
      </p:sp>
      <p:sp>
        <p:nvSpPr>
          <p:cNvPr id="1112" name="スライド番号プレースホルダ 4"/>
          <p:cNvSpPr>
            <a:spLocks noGrp="1"/>
          </p:cNvSpPr>
          <p:nvPr>
            <p:ph type="sldNum" sz="quarter" idx="3"/>
          </p:nvPr>
        </p:nvSpPr>
        <p:spPr>
          <a:xfrm>
            <a:off x="5630294" y="6465809"/>
            <a:ext cx="4306737" cy="340305"/>
          </a:xfrm>
          <a:prstGeom prst="rect">
            <a:avLst/>
          </a:prstGeom>
        </p:spPr>
        <p:txBody>
          <a:bodyPr vert="horz" lIns="91371" tIns="45684" rIns="91371" bIns="45684" rtlCol="0" anchor="b"/>
          <a:lstStyle>
            <a:lvl1pPr algn="r">
              <a:defRPr sz="1100"/>
            </a:lvl1pPr>
          </a:lstStyle>
          <a:p>
            <a:fld id="{B2B8943E-0F1A-4167-B6EE-156D110EAC0F}" type="slidenum">
              <a:rPr kumimoji="1" lang="ja-JP" altLang="en-US" smtClean="0"/>
              <a:pPr/>
              <a:t>‹#›</a:t>
            </a:fld>
            <a:endParaRPr kumimoji="1" lang="ja-JP" altLang="en-US"/>
          </a:p>
        </p:txBody>
      </p:sp>
    </p:spTree>
    <p:extLst>
      <p:ext uri="{BB962C8B-B14F-4D97-AF65-F5344CB8AC3E}">
        <p14:creationId xmlns:p14="http://schemas.microsoft.com/office/powerpoint/2010/main" val="2698746877"/>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2" name="ヘッダー プレースホルダ 1"/>
          <p:cNvSpPr>
            <a:spLocks noGrp="1"/>
          </p:cNvSpPr>
          <p:nvPr>
            <p:ph type="hdr" sz="quarter"/>
          </p:nvPr>
        </p:nvSpPr>
        <p:spPr>
          <a:xfrm>
            <a:off x="13" y="5"/>
            <a:ext cx="4307905" cy="340634"/>
          </a:xfrm>
          <a:prstGeom prst="rect">
            <a:avLst/>
          </a:prstGeom>
        </p:spPr>
        <p:txBody>
          <a:bodyPr vert="horz" lIns="92168" tIns="46085" rIns="92168" bIns="46085" rtlCol="0"/>
          <a:lstStyle>
            <a:lvl1pPr algn="l">
              <a:defRPr sz="1100"/>
            </a:lvl1pPr>
          </a:lstStyle>
          <a:p>
            <a:r>
              <a:rPr kumimoji="1" lang="ja-JP" altLang="en-US"/>
              <a:t>経営体育成支援事業の概要 </a:t>
            </a:r>
            <a:r>
              <a:rPr kumimoji="1" lang="en-US" altLang="ja-JP"/>
              <a:t>Ver.1</a:t>
            </a:r>
            <a:endParaRPr kumimoji="1" lang="ja-JP" altLang="en-US"/>
          </a:p>
        </p:txBody>
      </p:sp>
      <p:sp>
        <p:nvSpPr>
          <p:cNvPr id="1103" name="日付プレースホルダ 2"/>
          <p:cNvSpPr>
            <a:spLocks noGrp="1"/>
          </p:cNvSpPr>
          <p:nvPr>
            <p:ph type="dt" idx="1"/>
          </p:nvPr>
        </p:nvSpPr>
        <p:spPr>
          <a:xfrm>
            <a:off x="5629091" y="5"/>
            <a:ext cx="4307904" cy="340634"/>
          </a:xfrm>
          <a:prstGeom prst="rect">
            <a:avLst/>
          </a:prstGeom>
        </p:spPr>
        <p:txBody>
          <a:bodyPr vert="horz" lIns="92168" tIns="46085" rIns="92168" bIns="46085" rtlCol="0"/>
          <a:lstStyle>
            <a:lvl1pPr algn="r">
              <a:defRPr sz="1100"/>
            </a:lvl1pPr>
          </a:lstStyle>
          <a:p>
            <a:fld id="{32B112E2-A8E6-482F-8503-77F54CC037DA}" type="datetimeFigureOut">
              <a:rPr kumimoji="1" lang="ja-JP" altLang="en-US" smtClean="0"/>
              <a:pPr/>
              <a:t>2023/11/16</a:t>
            </a:fld>
            <a:endParaRPr kumimoji="1" lang="ja-JP" altLang="en-US"/>
          </a:p>
        </p:txBody>
      </p:sp>
      <p:sp>
        <p:nvSpPr>
          <p:cNvPr id="1104" name="スライド イメージ プレースホルダ 3"/>
          <p:cNvSpPr>
            <a:spLocks noGrp="1" noRot="1" noChangeAspect="1"/>
          </p:cNvSpPr>
          <p:nvPr>
            <p:ph type="sldImg" idx="2"/>
          </p:nvPr>
        </p:nvSpPr>
        <p:spPr>
          <a:xfrm>
            <a:off x="3124200" y="509588"/>
            <a:ext cx="3690938" cy="2554287"/>
          </a:xfrm>
          <a:prstGeom prst="rect">
            <a:avLst/>
          </a:prstGeom>
          <a:noFill/>
          <a:ln w="12700">
            <a:solidFill>
              <a:prstClr val="black"/>
            </a:solidFill>
          </a:ln>
        </p:spPr>
        <p:txBody>
          <a:bodyPr vert="horz" lIns="92168" tIns="46085" rIns="92168" bIns="46085" rtlCol="0" anchor="ctr"/>
          <a:lstStyle/>
          <a:p>
            <a:endParaRPr lang="ja-JP" altLang="en-US"/>
          </a:p>
        </p:txBody>
      </p:sp>
      <p:sp>
        <p:nvSpPr>
          <p:cNvPr id="1105" name="ノート プレースホルダ 4"/>
          <p:cNvSpPr>
            <a:spLocks noGrp="1"/>
          </p:cNvSpPr>
          <p:nvPr>
            <p:ph type="body" sz="quarter" idx="3"/>
          </p:nvPr>
        </p:nvSpPr>
        <p:spPr>
          <a:xfrm>
            <a:off x="993238" y="3233283"/>
            <a:ext cx="7952876" cy="3063514"/>
          </a:xfrm>
          <a:prstGeom prst="rect">
            <a:avLst/>
          </a:prstGeom>
        </p:spPr>
        <p:txBody>
          <a:bodyPr vert="horz" lIns="92168" tIns="46085" rIns="92168" bIns="46085"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6" name="フッター プレースホルダ 5"/>
          <p:cNvSpPr>
            <a:spLocks noGrp="1"/>
          </p:cNvSpPr>
          <p:nvPr>
            <p:ph type="ftr" sz="quarter" idx="4"/>
          </p:nvPr>
        </p:nvSpPr>
        <p:spPr>
          <a:xfrm>
            <a:off x="13" y="6465471"/>
            <a:ext cx="4307905" cy="340634"/>
          </a:xfrm>
          <a:prstGeom prst="rect">
            <a:avLst/>
          </a:prstGeom>
        </p:spPr>
        <p:txBody>
          <a:bodyPr vert="horz" lIns="92168" tIns="46085" rIns="92168" bIns="46085" rtlCol="0" anchor="b"/>
          <a:lstStyle>
            <a:lvl1pPr algn="l">
              <a:defRPr sz="1100"/>
            </a:lvl1pPr>
          </a:lstStyle>
          <a:p>
            <a:endParaRPr kumimoji="1" lang="ja-JP" altLang="en-US"/>
          </a:p>
        </p:txBody>
      </p:sp>
      <p:sp>
        <p:nvSpPr>
          <p:cNvPr id="1107" name="スライド番号プレースホルダ 6"/>
          <p:cNvSpPr>
            <a:spLocks noGrp="1"/>
          </p:cNvSpPr>
          <p:nvPr>
            <p:ph type="sldNum" sz="quarter" idx="5"/>
          </p:nvPr>
        </p:nvSpPr>
        <p:spPr>
          <a:xfrm>
            <a:off x="5629091" y="6465471"/>
            <a:ext cx="4307904" cy="340634"/>
          </a:xfrm>
          <a:prstGeom prst="rect">
            <a:avLst/>
          </a:prstGeom>
        </p:spPr>
        <p:txBody>
          <a:bodyPr vert="horz" lIns="92168" tIns="46085" rIns="92168" bIns="46085" rtlCol="0" anchor="b"/>
          <a:lstStyle>
            <a:lvl1pPr algn="r">
              <a:defRPr sz="1100"/>
            </a:lvl1pPr>
          </a:lstStyle>
          <a:p>
            <a:fld id="{D5D09F9A-C5A2-41F0-8014-C0100AFE20DA}" type="slidenum">
              <a:rPr kumimoji="1" lang="ja-JP" altLang="en-US" smtClean="0"/>
              <a:pPr/>
              <a:t>‹#›</a:t>
            </a:fld>
            <a:endParaRPr kumimoji="1" lang="ja-JP" altLang="en-US"/>
          </a:p>
        </p:txBody>
      </p:sp>
    </p:spTree>
    <p:extLst>
      <p:ext uri="{BB962C8B-B14F-4D97-AF65-F5344CB8AC3E}">
        <p14:creationId xmlns:p14="http://schemas.microsoft.com/office/powerpoint/2010/main" val="373617287"/>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xml version="1.0" encoding="UTF-8"?><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11.xml.rels><?xml version="1.0" encoding="UTF-8"?><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12.xml.rels><?xml version="1.0" encoding="UTF-8"?><Relationships xmlns="http://schemas.openxmlformats.org/package/2006/relationships"><Relationship Id="rId1" Type="http://schemas.openxmlformats.org/officeDocument/2006/relationships/slide" Target="../slides/slide12.xml" /><Relationship Id="rId2" Type="http://schemas.openxmlformats.org/officeDocument/2006/relationships/notesMaster" Target="../notesMasters/notesMaster1.xml" /></Relationships>
</file>

<file path=ppt/notesSlides/_rels/notesSlide13.xml.rels><?xml version="1.0" encoding="UTF-8"?><Relationships xmlns="http://schemas.openxmlformats.org/package/2006/relationships"><Relationship Id="rId1" Type="http://schemas.openxmlformats.org/officeDocument/2006/relationships/slide" Target="../slides/slide13.xml" /><Relationship Id="rId2" Type="http://schemas.openxmlformats.org/officeDocument/2006/relationships/notesMaster" Target="../notesMasters/notesMaster1.xml" /></Relationships>
</file>

<file path=ppt/notesSlides/_rels/notesSlide14.xml.rels><?xml version="1.0" encoding="UTF-8"?><Relationships xmlns="http://schemas.openxmlformats.org/package/2006/relationships"><Relationship Id="rId1" Type="http://schemas.openxmlformats.org/officeDocument/2006/relationships/slide" Target="../slides/slide14.xml" /><Relationship Id="rId2" Type="http://schemas.openxmlformats.org/officeDocument/2006/relationships/notesMaster" Target="../notesMasters/notesMaster1.xml" /></Relationships>
</file>

<file path=ppt/notesSlides/_rels/notesSlide2.xml.rels><?xml version="1.0" encoding="UTF-8"?><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xml version="1.0" encoding="UTF-8"?><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xml version="1.0" encoding="UTF-8"?><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xml version="1.0" encoding="UTF-8"?><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xml version="1.0" encoding="UTF-8"?><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xml version="1.0" encoding="UTF-8"?><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xml version="1.0" encoding="UTF-8"?><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xml version="1.0" encoding="UTF-8"?><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25" name="スライド イメージ プレースホルダ 1"/>
          <p:cNvSpPr>
            <a:spLocks noGrp="1" noRot="1" noChangeAspect="1"/>
          </p:cNvSpPr>
          <p:nvPr>
            <p:ph type="sldImg"/>
          </p:nvPr>
        </p:nvSpPr>
        <p:spPr>
          <a:xfrm>
            <a:off x="3124200" y="509588"/>
            <a:ext cx="3690938" cy="2554287"/>
          </a:xfrm>
        </p:spPr>
      </p:sp>
      <p:sp>
        <p:nvSpPr>
          <p:cNvPr id="1126" name="ノート プレースホルダ 2"/>
          <p:cNvSpPr>
            <a:spLocks noGrp="1"/>
          </p:cNvSpPr>
          <p:nvPr>
            <p:ph type="body" idx="1"/>
          </p:nvPr>
        </p:nvSpPr>
        <p:spPr/>
        <p:txBody>
          <a:bodyPr>
            <a:normAutofit/>
          </a:bodyPr>
          <a:lstStyle/>
          <a:p>
            <a:endParaRPr kumimoji="1" lang="ja-JP" altLang="en-US" dirty="0"/>
          </a:p>
        </p:txBody>
      </p:sp>
      <p:sp>
        <p:nvSpPr>
          <p:cNvPr id="1127" name="ヘッダー プレースホルダ 4"/>
          <p:cNvSpPr>
            <a:spLocks noGrp="1"/>
          </p:cNvSpPr>
          <p:nvPr>
            <p:ph type="hdr" sz="quarter" idx="10"/>
          </p:nvPr>
        </p:nvSpPr>
        <p:spPr/>
        <p:txBody>
          <a:bodyPr/>
          <a:lstStyle/>
          <a:p>
            <a:r>
              <a:rPr kumimoji="1" lang="ja-JP" altLang="en-US" dirty="0"/>
              <a:t>経営体育成支援事業の概要 </a:t>
            </a:r>
            <a:r>
              <a:rPr kumimoji="1" lang="en-US" altLang="ja-JP" dirty="0"/>
              <a:t>Ver.1</a:t>
            </a:r>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68" name="スライド イメージ プレースホルダー 1"/>
          <p:cNvSpPr>
            <a:spLocks noGrp="1" noRot="1" noChangeAspect="1"/>
          </p:cNvSpPr>
          <p:nvPr>
            <p:ph type="sldImg"/>
          </p:nvPr>
        </p:nvSpPr>
        <p:spPr>
          <a:xfrm>
            <a:off x="3124200" y="509588"/>
            <a:ext cx="3690938" cy="2554287"/>
          </a:xfrm>
        </p:spPr>
      </p:sp>
      <p:sp>
        <p:nvSpPr>
          <p:cNvPr id="1269" name="ノート プレースホルダー 2"/>
          <p:cNvSpPr>
            <a:spLocks noGrp="1"/>
          </p:cNvSpPr>
          <p:nvPr>
            <p:ph type="body" idx="1"/>
          </p:nvPr>
        </p:nvSpPr>
        <p:spPr/>
        <p:txBody>
          <a:bodyPr/>
          <a:lstStyle/>
          <a:p>
            <a:endParaRPr kumimoji="1" lang="ja-JP" altLang="en-US" dirty="0"/>
          </a:p>
        </p:txBody>
      </p:sp>
      <p:sp>
        <p:nvSpPr>
          <p:cNvPr id="1270"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1446511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78" name="スライド イメージ プレースホルダー 1"/>
          <p:cNvSpPr>
            <a:spLocks noGrp="1" noRot="1" noChangeAspect="1"/>
          </p:cNvSpPr>
          <p:nvPr>
            <p:ph type="sldImg"/>
          </p:nvPr>
        </p:nvSpPr>
        <p:spPr>
          <a:xfrm>
            <a:off x="3124200" y="509588"/>
            <a:ext cx="3690938" cy="2554287"/>
          </a:xfrm>
        </p:spPr>
      </p:sp>
      <p:sp>
        <p:nvSpPr>
          <p:cNvPr id="1279" name="ノート プレースホルダー 2"/>
          <p:cNvSpPr>
            <a:spLocks noGrp="1"/>
          </p:cNvSpPr>
          <p:nvPr>
            <p:ph type="body" idx="1"/>
          </p:nvPr>
        </p:nvSpPr>
        <p:spPr/>
        <p:txBody>
          <a:bodyPr/>
          <a:lstStyle/>
          <a:p>
            <a:endParaRPr kumimoji="1" lang="ja-JP" altLang="en-US" dirty="0"/>
          </a:p>
        </p:txBody>
      </p:sp>
      <p:sp>
        <p:nvSpPr>
          <p:cNvPr id="1280"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4649715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88" name="スライド イメージ プレースホルダー 1"/>
          <p:cNvSpPr>
            <a:spLocks noGrp="1" noRot="1" noChangeAspect="1"/>
          </p:cNvSpPr>
          <p:nvPr>
            <p:ph type="sldImg"/>
          </p:nvPr>
        </p:nvSpPr>
        <p:spPr>
          <a:xfrm>
            <a:off x="3124200" y="509588"/>
            <a:ext cx="3690938" cy="2554287"/>
          </a:xfrm>
        </p:spPr>
      </p:sp>
      <p:sp>
        <p:nvSpPr>
          <p:cNvPr id="1289" name="ノート プレースホルダー 2"/>
          <p:cNvSpPr>
            <a:spLocks noGrp="1"/>
          </p:cNvSpPr>
          <p:nvPr>
            <p:ph type="body" idx="1"/>
          </p:nvPr>
        </p:nvSpPr>
        <p:spPr/>
        <p:txBody>
          <a:bodyPr/>
          <a:lstStyle/>
          <a:p>
            <a:endParaRPr kumimoji="1" lang="ja-JP" altLang="en-US" dirty="0"/>
          </a:p>
        </p:txBody>
      </p:sp>
      <p:sp>
        <p:nvSpPr>
          <p:cNvPr id="1290"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4225336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00" name="スライド イメージ プレースホルダー 1"/>
          <p:cNvSpPr>
            <a:spLocks noGrp="1" noRot="1" noChangeAspect="1"/>
          </p:cNvSpPr>
          <p:nvPr>
            <p:ph type="sldImg"/>
          </p:nvPr>
        </p:nvSpPr>
        <p:spPr>
          <a:xfrm>
            <a:off x="3124200" y="509588"/>
            <a:ext cx="3690938" cy="2554287"/>
          </a:xfrm>
        </p:spPr>
      </p:sp>
      <p:sp>
        <p:nvSpPr>
          <p:cNvPr id="1301" name="ノート プレースホルダー 2"/>
          <p:cNvSpPr>
            <a:spLocks noGrp="1"/>
          </p:cNvSpPr>
          <p:nvPr>
            <p:ph type="body" idx="1"/>
          </p:nvPr>
        </p:nvSpPr>
        <p:spPr/>
        <p:txBody>
          <a:bodyPr/>
          <a:lstStyle/>
          <a:p>
            <a:endParaRPr kumimoji="1" lang="ja-JP" altLang="en-US" dirty="0"/>
          </a:p>
        </p:txBody>
      </p:sp>
      <p:sp>
        <p:nvSpPr>
          <p:cNvPr id="1302"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16942172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309" name="スライド イメージ プレースホルダー 1"/>
          <p:cNvSpPr>
            <a:spLocks noGrp="1" noRot="1" noChangeAspect="1"/>
          </p:cNvSpPr>
          <p:nvPr>
            <p:ph type="sldImg"/>
          </p:nvPr>
        </p:nvSpPr>
        <p:spPr>
          <a:xfrm>
            <a:off x="3124200" y="509588"/>
            <a:ext cx="3690938" cy="2554287"/>
          </a:xfrm>
        </p:spPr>
      </p:sp>
      <p:sp>
        <p:nvSpPr>
          <p:cNvPr id="1310" name="ノート プレースホルダー 2"/>
          <p:cNvSpPr>
            <a:spLocks noGrp="1"/>
          </p:cNvSpPr>
          <p:nvPr>
            <p:ph type="body" idx="1"/>
          </p:nvPr>
        </p:nvSpPr>
        <p:spPr/>
        <p:txBody>
          <a:bodyPr/>
          <a:lstStyle/>
          <a:p>
            <a:endParaRPr kumimoji="1" lang="ja-JP" altLang="en-US" dirty="0"/>
          </a:p>
        </p:txBody>
      </p:sp>
      <p:sp>
        <p:nvSpPr>
          <p:cNvPr id="1311"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145868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40" name="スライド イメージ プレースホルダー 1"/>
          <p:cNvSpPr>
            <a:spLocks noGrp="1" noRot="1" noChangeAspect="1"/>
          </p:cNvSpPr>
          <p:nvPr>
            <p:ph type="sldImg"/>
          </p:nvPr>
        </p:nvSpPr>
        <p:spPr/>
      </p:sp>
      <p:sp>
        <p:nvSpPr>
          <p:cNvPr id="1141" name="ノート プレースホルダー 2"/>
          <p:cNvSpPr>
            <a:spLocks noGrp="1"/>
          </p:cNvSpPr>
          <p:nvPr>
            <p:ph type="body" idx="1"/>
          </p:nvPr>
        </p:nvSpPr>
        <p:spPr/>
        <p:txBody>
          <a:bodyPr/>
          <a:lstStyle/>
          <a:p>
            <a:endParaRPr kumimoji="1" lang="ja-JP" altLang="en-US" dirty="0"/>
          </a:p>
        </p:txBody>
      </p:sp>
      <p:sp>
        <p:nvSpPr>
          <p:cNvPr id="1142"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4124285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50" name="スライド イメージ プレースホルダー 1"/>
          <p:cNvSpPr>
            <a:spLocks noGrp="1" noRot="1" noChangeAspect="1"/>
          </p:cNvSpPr>
          <p:nvPr>
            <p:ph type="sldImg"/>
          </p:nvPr>
        </p:nvSpPr>
        <p:spPr/>
      </p:sp>
      <p:sp>
        <p:nvSpPr>
          <p:cNvPr id="1151" name="ノート プレースホルダー 2"/>
          <p:cNvSpPr>
            <a:spLocks noGrp="1"/>
          </p:cNvSpPr>
          <p:nvPr>
            <p:ph type="body" idx="1"/>
          </p:nvPr>
        </p:nvSpPr>
        <p:spPr/>
        <p:txBody>
          <a:bodyPr/>
          <a:lstStyle/>
          <a:p>
            <a:endParaRPr kumimoji="1" lang="ja-JP" altLang="en-US" dirty="0"/>
          </a:p>
        </p:txBody>
      </p:sp>
      <p:sp>
        <p:nvSpPr>
          <p:cNvPr id="1152"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22288320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64" name="スライド イメージ プレースホルダー 1"/>
          <p:cNvSpPr>
            <a:spLocks noGrp="1" noRot="1" noChangeAspect="1"/>
          </p:cNvSpPr>
          <p:nvPr>
            <p:ph type="sldImg"/>
          </p:nvPr>
        </p:nvSpPr>
        <p:spPr/>
      </p:sp>
      <p:sp>
        <p:nvSpPr>
          <p:cNvPr id="1165" name="ノート プレースホルダー 2"/>
          <p:cNvSpPr>
            <a:spLocks noGrp="1"/>
          </p:cNvSpPr>
          <p:nvPr>
            <p:ph type="body" idx="1"/>
          </p:nvPr>
        </p:nvSpPr>
        <p:spPr/>
        <p:txBody>
          <a:bodyPr/>
          <a:lstStyle/>
          <a:p>
            <a:endParaRPr kumimoji="1" lang="ja-JP" altLang="en-US" dirty="0"/>
          </a:p>
        </p:txBody>
      </p:sp>
      <p:sp>
        <p:nvSpPr>
          <p:cNvPr id="1166"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31931923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76" name="スライド イメージ プレースホルダー 1"/>
          <p:cNvSpPr>
            <a:spLocks noGrp="1" noRot="1" noChangeAspect="1"/>
          </p:cNvSpPr>
          <p:nvPr>
            <p:ph type="sldImg"/>
          </p:nvPr>
        </p:nvSpPr>
        <p:spPr/>
      </p:sp>
      <p:sp>
        <p:nvSpPr>
          <p:cNvPr id="1177" name="ノート プレースホルダー 2"/>
          <p:cNvSpPr>
            <a:spLocks noGrp="1"/>
          </p:cNvSpPr>
          <p:nvPr>
            <p:ph type="body" idx="1"/>
          </p:nvPr>
        </p:nvSpPr>
        <p:spPr/>
        <p:txBody>
          <a:bodyPr/>
          <a:lstStyle/>
          <a:p>
            <a:endParaRPr kumimoji="1" lang="ja-JP" altLang="en-US"/>
          </a:p>
        </p:txBody>
      </p:sp>
      <p:sp>
        <p:nvSpPr>
          <p:cNvPr id="1178"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662984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89" name="スライド イメージ プレースホルダー 1"/>
          <p:cNvSpPr>
            <a:spLocks noGrp="1" noRot="1" noChangeAspect="1"/>
          </p:cNvSpPr>
          <p:nvPr>
            <p:ph type="sldImg"/>
          </p:nvPr>
        </p:nvSpPr>
        <p:spPr>
          <a:xfrm>
            <a:off x="3124200" y="509588"/>
            <a:ext cx="3690938" cy="2554287"/>
          </a:xfrm>
        </p:spPr>
      </p:sp>
      <p:sp>
        <p:nvSpPr>
          <p:cNvPr id="1190" name="ノート プレースホルダー 2"/>
          <p:cNvSpPr>
            <a:spLocks noGrp="1"/>
          </p:cNvSpPr>
          <p:nvPr>
            <p:ph type="body" idx="1"/>
          </p:nvPr>
        </p:nvSpPr>
        <p:spPr/>
        <p:txBody>
          <a:bodyPr/>
          <a:lstStyle/>
          <a:p>
            <a:endParaRPr kumimoji="1" lang="ja-JP" altLang="en-US" dirty="0"/>
          </a:p>
        </p:txBody>
      </p:sp>
      <p:sp>
        <p:nvSpPr>
          <p:cNvPr id="1191"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39012003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13" name="スライド イメージ プレースホルダー 1"/>
          <p:cNvSpPr>
            <a:spLocks noGrp="1" noRot="1" noChangeAspect="1"/>
          </p:cNvSpPr>
          <p:nvPr>
            <p:ph type="sldImg"/>
          </p:nvPr>
        </p:nvSpPr>
        <p:spPr>
          <a:xfrm>
            <a:off x="712788" y="746125"/>
            <a:ext cx="5381625" cy="3725863"/>
          </a:xfrm>
        </p:spPr>
      </p:sp>
      <p:sp>
        <p:nvSpPr>
          <p:cNvPr id="1214" name="ノート プレースホルダー 2"/>
          <p:cNvSpPr>
            <a:spLocks noGrp="1"/>
          </p:cNvSpPr>
          <p:nvPr>
            <p:ph type="body" idx="1"/>
          </p:nvPr>
        </p:nvSpPr>
        <p:spPr/>
        <p:txBody>
          <a:bodyPr/>
          <a:lstStyle/>
          <a:p>
            <a:endParaRPr kumimoji="1" lang="ja-JP" altLang="en-US" dirty="0"/>
          </a:p>
        </p:txBody>
      </p:sp>
      <p:sp>
        <p:nvSpPr>
          <p:cNvPr id="1215" name="スライド番号プレースホルダー 3"/>
          <p:cNvSpPr>
            <a:spLocks noGrp="1"/>
          </p:cNvSpPr>
          <p:nvPr>
            <p:ph type="sldNum" sz="quarter" idx="10"/>
          </p:nvPr>
        </p:nvSpPr>
        <p:spPr/>
        <p:txBody>
          <a:bodyPr/>
          <a:lstStyle/>
          <a:p>
            <a:fld id="{A75E5141-BB85-40DF-B2B2-0837248C873B}" type="slidenum">
              <a:rPr kumimoji="1" lang="ja-JP" altLang="en-US" smtClean="0"/>
              <a:t>7</a:t>
            </a:fld>
            <a:endParaRPr kumimoji="1" lang="ja-JP" altLang="en-US"/>
          </a:p>
        </p:txBody>
      </p:sp>
    </p:spTree>
    <p:extLst>
      <p:ext uri="{BB962C8B-B14F-4D97-AF65-F5344CB8AC3E}">
        <p14:creationId xmlns:p14="http://schemas.microsoft.com/office/powerpoint/2010/main" val="1716350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41" name="スライド イメージ プレースホルダー 1"/>
          <p:cNvSpPr>
            <a:spLocks noGrp="1" noRot="1" noChangeAspect="1"/>
          </p:cNvSpPr>
          <p:nvPr>
            <p:ph type="sldImg"/>
          </p:nvPr>
        </p:nvSpPr>
        <p:spPr>
          <a:xfrm>
            <a:off x="712788" y="746125"/>
            <a:ext cx="5381625" cy="3725863"/>
          </a:xfrm>
        </p:spPr>
      </p:sp>
      <p:sp>
        <p:nvSpPr>
          <p:cNvPr id="1242" name="ノート プレースホルダー 2"/>
          <p:cNvSpPr>
            <a:spLocks noGrp="1"/>
          </p:cNvSpPr>
          <p:nvPr>
            <p:ph type="body" idx="1"/>
          </p:nvPr>
        </p:nvSpPr>
        <p:spPr/>
        <p:txBody>
          <a:bodyPr/>
          <a:lstStyle/>
          <a:p>
            <a:endParaRPr kumimoji="1" lang="ja-JP" altLang="en-US" dirty="0"/>
          </a:p>
        </p:txBody>
      </p:sp>
      <p:sp>
        <p:nvSpPr>
          <p:cNvPr id="1243" name="スライド番号プレースホルダー 3"/>
          <p:cNvSpPr>
            <a:spLocks noGrp="1"/>
          </p:cNvSpPr>
          <p:nvPr>
            <p:ph type="sldNum" sz="quarter" idx="10"/>
          </p:nvPr>
        </p:nvSpPr>
        <p:spPr/>
        <p:txBody>
          <a:bodyPr/>
          <a:lstStyle/>
          <a:p>
            <a:fld id="{A75E5141-BB85-40DF-B2B2-0837248C873B}" type="slidenum">
              <a:rPr kumimoji="1" lang="ja-JP" altLang="en-US" smtClean="0"/>
              <a:t>8</a:t>
            </a:fld>
            <a:endParaRPr kumimoji="1" lang="ja-JP" altLang="en-US"/>
          </a:p>
        </p:txBody>
      </p:sp>
    </p:spTree>
    <p:extLst>
      <p:ext uri="{BB962C8B-B14F-4D97-AF65-F5344CB8AC3E}">
        <p14:creationId xmlns:p14="http://schemas.microsoft.com/office/powerpoint/2010/main" val="198862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254" name="スライド イメージ プレースホルダー 1"/>
          <p:cNvSpPr>
            <a:spLocks noGrp="1" noRot="1" noChangeAspect="1"/>
          </p:cNvSpPr>
          <p:nvPr>
            <p:ph type="sldImg"/>
          </p:nvPr>
        </p:nvSpPr>
        <p:spPr>
          <a:xfrm>
            <a:off x="3124200" y="509588"/>
            <a:ext cx="3690938" cy="2554287"/>
          </a:xfrm>
        </p:spPr>
      </p:sp>
      <p:sp>
        <p:nvSpPr>
          <p:cNvPr id="1255" name="ノート プレースホルダー 2"/>
          <p:cNvSpPr>
            <a:spLocks noGrp="1"/>
          </p:cNvSpPr>
          <p:nvPr>
            <p:ph type="body" idx="1"/>
          </p:nvPr>
        </p:nvSpPr>
        <p:spPr/>
        <p:txBody>
          <a:bodyPr/>
          <a:lstStyle/>
          <a:p>
            <a:endParaRPr kumimoji="1" lang="ja-JP" altLang="en-US" dirty="0"/>
          </a:p>
        </p:txBody>
      </p:sp>
      <p:sp>
        <p:nvSpPr>
          <p:cNvPr id="1256" name="ヘッダー プレースホルダー 3"/>
          <p:cNvSpPr>
            <a:spLocks noGrp="1"/>
          </p:cNvSpPr>
          <p:nvPr>
            <p:ph type="hdr" sz="quarter"/>
          </p:nvPr>
        </p:nvSpPr>
        <p:spPr/>
        <p:txBody>
          <a:bodyPr/>
          <a:lstStyle/>
          <a:p>
            <a:r>
              <a:rPr kumimoji="1" lang="ja-JP" altLang="en-US"/>
              <a:t>経営体育成支援事業の概要 </a:t>
            </a:r>
            <a:r>
              <a:rPr kumimoji="1" lang="en-US" altLang="ja-JP"/>
              <a:t>Ver.1</a:t>
            </a:r>
            <a:endParaRPr kumimoji="1" lang="ja-JP" altLang="en-US"/>
          </a:p>
        </p:txBody>
      </p:sp>
    </p:spTree>
    <p:extLst>
      <p:ext uri="{BB962C8B-B14F-4D97-AF65-F5344CB8AC3E}">
        <p14:creationId xmlns:p14="http://schemas.microsoft.com/office/powerpoint/2010/main" val="2870700268"/>
      </p:ext>
    </p:extLst>
  </p:cSld>
  <p:clrMapOvr>
    <a:masterClrMapping/>
  </p:clrMapOvr>
</p:notes>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1032"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6B61C509-C240-40A6-BB1A-64BE214C778E}" type="datetimeFigureOut">
              <a:rPr kumimoji="1" lang="ja-JP" altLang="en-US" smtClean="0"/>
              <a:pPr/>
              <a:t>2023/11/16</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
        <p:nvSpPr>
          <p:cNvPr id="1036" name="テキスト ボックス 6"/>
          <p:cNvSpPr txBox="1"/>
          <p:nvPr userDrawn="1"/>
        </p:nvSpPr>
        <p:spPr>
          <a:xfrm>
            <a:off x="0" y="4"/>
            <a:ext cx="1208584" cy="220188"/>
          </a:xfrm>
          <a:prstGeom prst="rect">
            <a:avLst/>
          </a:prstGeom>
          <a:noFill/>
        </p:spPr>
        <p:txBody>
          <a:bodyPr wrap="square" rtlCol="0">
            <a:spAutoFit/>
          </a:bodyPr>
          <a:lstStyle/>
          <a:p>
            <a:r>
              <a:rPr kumimoji="1" lang="ja-JP" altLang="en-US" sz="831" dirty="0"/>
              <a:t>機密性○情報</a:t>
            </a:r>
          </a:p>
        </p:txBody>
      </p:sp>
      <p:sp>
        <p:nvSpPr>
          <p:cNvPr id="1037" name="テキスト ボックス 7"/>
          <p:cNvSpPr txBox="1"/>
          <p:nvPr userDrawn="1"/>
        </p:nvSpPr>
        <p:spPr>
          <a:xfrm>
            <a:off x="9087462" y="3"/>
            <a:ext cx="818541" cy="220188"/>
          </a:xfrm>
          <a:prstGeom prst="rect">
            <a:avLst/>
          </a:prstGeom>
          <a:noFill/>
        </p:spPr>
        <p:txBody>
          <a:bodyPr wrap="square" rtlCol="0">
            <a:spAutoFit/>
          </a:bodyPr>
          <a:lstStyle/>
          <a:p>
            <a:r>
              <a:rPr kumimoji="1" lang="ja-JP" altLang="en-US" sz="831" dirty="0"/>
              <a:t>○○限り</a:t>
            </a:r>
          </a:p>
        </p:txBody>
      </p:sp>
    </p:spTree>
    <p:extLst>
      <p:ext uri="{BB962C8B-B14F-4D97-AF65-F5344CB8AC3E}">
        <p14:creationId xmlns:p14="http://schemas.microsoft.com/office/powerpoint/2010/main" val="3396171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0" name=""/>
        <p:cNvGrpSpPr/>
        <p:nvPr/>
      </p:nvGrpSpPr>
      <p:grpSpPr>
        <a:xfrm>
          <a:off x="0" y="0"/>
          <a:ext cx="0" cy="0"/>
          <a:chOff x="0" y="0"/>
          <a:chExt cx="0" cy="0"/>
        </a:xfrm>
      </p:grpSpPr>
      <p:sp>
        <p:nvSpPr>
          <p:cNvPr id="1090" name="Title 1"/>
          <p:cNvSpPr>
            <a:spLocks noGrp="1"/>
          </p:cNvSpPr>
          <p:nvPr>
            <p:ph type="title"/>
          </p:nvPr>
        </p:nvSpPr>
        <p:spPr/>
        <p:txBody>
          <a:bodyPr/>
          <a:lstStyle/>
          <a:p>
            <a:r>
              <a:rPr lang="ja-JP" altLang="en-US"/>
              <a:t>マスター タイトルの書式設定</a:t>
            </a:r>
            <a:endParaRPr lang="en-US" dirty="0"/>
          </a:p>
        </p:txBody>
      </p:sp>
      <p:sp>
        <p:nvSpPr>
          <p:cNvPr id="1091"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2" name="Date Placeholder 3"/>
          <p:cNvSpPr>
            <a:spLocks noGrp="1"/>
          </p:cNvSpPr>
          <p:nvPr>
            <p:ph type="dt" sz="half" idx="10"/>
          </p:nvPr>
        </p:nvSpPr>
        <p:spPr/>
        <p:txBody>
          <a:bodyPr/>
          <a:lstStyle/>
          <a:p>
            <a:fld id="{6B61C509-C240-40A6-BB1A-64BE214C778E}" type="datetimeFigureOut">
              <a:rPr kumimoji="1" lang="ja-JP" altLang="en-US" smtClean="0"/>
              <a:pPr/>
              <a:t>2023/11/16</a:t>
            </a:fld>
            <a:endParaRPr kumimoji="1" lang="ja-JP" altLang="en-US"/>
          </a:p>
        </p:txBody>
      </p:sp>
      <p:sp>
        <p:nvSpPr>
          <p:cNvPr id="1093" name="Footer Placeholder 4"/>
          <p:cNvSpPr>
            <a:spLocks noGrp="1"/>
          </p:cNvSpPr>
          <p:nvPr>
            <p:ph type="ftr" sz="quarter" idx="11"/>
          </p:nvPr>
        </p:nvSpPr>
        <p:spPr/>
        <p:txBody>
          <a:bodyPr/>
          <a:lstStyle/>
          <a:p>
            <a:endParaRPr kumimoji="1" lang="ja-JP" altLang="en-US"/>
          </a:p>
        </p:txBody>
      </p:sp>
      <p:sp>
        <p:nvSpPr>
          <p:cNvPr id="1094" name="Slide Number Placeholder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2801808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6"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1097"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8" name="Date Placeholder 3"/>
          <p:cNvSpPr>
            <a:spLocks noGrp="1"/>
          </p:cNvSpPr>
          <p:nvPr>
            <p:ph type="dt" sz="half" idx="10"/>
          </p:nvPr>
        </p:nvSpPr>
        <p:spPr/>
        <p:txBody>
          <a:bodyPr/>
          <a:lstStyle/>
          <a:p>
            <a:fld id="{6B61C509-C240-40A6-BB1A-64BE214C778E}" type="datetimeFigureOut">
              <a:rPr kumimoji="1" lang="ja-JP" altLang="en-US" smtClean="0"/>
              <a:pPr/>
              <a:t>2023/11/16</a:t>
            </a:fld>
            <a:endParaRPr kumimoji="1" lang="ja-JP" altLang="en-US"/>
          </a:p>
        </p:txBody>
      </p:sp>
      <p:sp>
        <p:nvSpPr>
          <p:cNvPr id="1099" name="Footer Placeholder 4"/>
          <p:cNvSpPr>
            <a:spLocks noGrp="1"/>
          </p:cNvSpPr>
          <p:nvPr>
            <p:ph type="ftr" sz="quarter" idx="11"/>
          </p:nvPr>
        </p:nvSpPr>
        <p:spPr/>
        <p:txBody>
          <a:bodyPr/>
          <a:lstStyle/>
          <a:p>
            <a:endParaRPr kumimoji="1" lang="ja-JP" altLang="en-US"/>
          </a:p>
        </p:txBody>
      </p:sp>
      <p:sp>
        <p:nvSpPr>
          <p:cNvPr id="1100" name="Slide Number Placeholder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741640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9" name="Title 1"/>
          <p:cNvSpPr>
            <a:spLocks noGrp="1"/>
          </p:cNvSpPr>
          <p:nvPr>
            <p:ph type="title"/>
          </p:nvPr>
        </p:nvSpPr>
        <p:spPr/>
        <p:txBody>
          <a:bodyPr/>
          <a:lstStyle/>
          <a:p>
            <a:r>
              <a:rPr lang="ja-JP" altLang="en-US"/>
              <a:t>マスター タイトルの書式設定</a:t>
            </a:r>
            <a:endParaRPr lang="en-US" dirty="0"/>
          </a:p>
        </p:txBody>
      </p:sp>
      <p:sp>
        <p:nvSpPr>
          <p:cNvPr id="1040"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41" name="Date Placeholder 3"/>
          <p:cNvSpPr>
            <a:spLocks noGrp="1"/>
          </p:cNvSpPr>
          <p:nvPr>
            <p:ph type="dt" sz="half" idx="10"/>
          </p:nvPr>
        </p:nvSpPr>
        <p:spPr/>
        <p:txBody>
          <a:bodyPr/>
          <a:lstStyle/>
          <a:p>
            <a:fld id="{6B61C509-C240-40A6-BB1A-64BE214C778E}" type="datetimeFigureOut">
              <a:rPr kumimoji="1" lang="ja-JP" altLang="en-US" smtClean="0"/>
              <a:pPr/>
              <a:t>2023/11/16</a:t>
            </a:fld>
            <a:endParaRPr kumimoji="1" lang="ja-JP" altLang="en-US"/>
          </a:p>
        </p:txBody>
      </p:sp>
      <p:sp>
        <p:nvSpPr>
          <p:cNvPr id="1042" name="Footer Placeholder 4"/>
          <p:cNvSpPr>
            <a:spLocks noGrp="1"/>
          </p:cNvSpPr>
          <p:nvPr>
            <p:ph type="ftr" sz="quarter" idx="11"/>
          </p:nvPr>
        </p:nvSpPr>
        <p:spPr/>
        <p:txBody>
          <a:bodyPr/>
          <a:lstStyle/>
          <a:p>
            <a:endParaRPr kumimoji="1" lang="ja-JP" altLang="en-US"/>
          </a:p>
        </p:txBody>
      </p:sp>
      <p:sp>
        <p:nvSpPr>
          <p:cNvPr id="1043" name="Slide Number Placeholder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883476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5"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1046"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1047" name="Date Placeholder 3"/>
          <p:cNvSpPr>
            <a:spLocks noGrp="1"/>
          </p:cNvSpPr>
          <p:nvPr>
            <p:ph type="dt" sz="half" idx="10"/>
          </p:nvPr>
        </p:nvSpPr>
        <p:spPr/>
        <p:txBody>
          <a:bodyPr/>
          <a:lstStyle/>
          <a:p>
            <a:fld id="{6B61C509-C240-40A6-BB1A-64BE214C778E}" type="datetimeFigureOut">
              <a:rPr kumimoji="1" lang="ja-JP" altLang="en-US" smtClean="0"/>
              <a:pPr/>
              <a:t>2023/11/16</a:t>
            </a:fld>
            <a:endParaRPr kumimoji="1" lang="ja-JP" altLang="en-US"/>
          </a:p>
        </p:txBody>
      </p:sp>
      <p:sp>
        <p:nvSpPr>
          <p:cNvPr id="1048" name="Footer Placeholder 4"/>
          <p:cNvSpPr>
            <a:spLocks noGrp="1"/>
          </p:cNvSpPr>
          <p:nvPr>
            <p:ph type="ftr" sz="quarter" idx="11"/>
          </p:nvPr>
        </p:nvSpPr>
        <p:spPr/>
        <p:txBody>
          <a:bodyPr/>
          <a:lstStyle/>
          <a:p>
            <a:endParaRPr kumimoji="1" lang="ja-JP" altLang="en-US"/>
          </a:p>
        </p:txBody>
      </p:sp>
      <p:sp>
        <p:nvSpPr>
          <p:cNvPr id="1049" name="Slide Number Placeholder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619335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51" name="Title 1"/>
          <p:cNvSpPr>
            <a:spLocks noGrp="1"/>
          </p:cNvSpPr>
          <p:nvPr>
            <p:ph type="title"/>
          </p:nvPr>
        </p:nvSpPr>
        <p:spPr/>
        <p:txBody>
          <a:bodyPr/>
          <a:lstStyle/>
          <a:p>
            <a:r>
              <a:rPr lang="ja-JP" altLang="en-US"/>
              <a:t>マスター タイトルの書式設定</a:t>
            </a:r>
            <a:endParaRPr lang="en-US" dirty="0"/>
          </a:p>
        </p:txBody>
      </p:sp>
      <p:sp>
        <p:nvSpPr>
          <p:cNvPr id="1052"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3"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4" name="Date Placeholder 4"/>
          <p:cNvSpPr>
            <a:spLocks noGrp="1"/>
          </p:cNvSpPr>
          <p:nvPr>
            <p:ph type="dt" sz="half" idx="10"/>
          </p:nvPr>
        </p:nvSpPr>
        <p:spPr/>
        <p:txBody>
          <a:bodyPr/>
          <a:lstStyle/>
          <a:p>
            <a:fld id="{6B61C509-C240-40A6-BB1A-64BE214C778E}" type="datetimeFigureOut">
              <a:rPr kumimoji="1" lang="ja-JP" altLang="en-US" smtClean="0"/>
              <a:pPr/>
              <a:t>2023/11/16</a:t>
            </a:fld>
            <a:endParaRPr kumimoji="1" lang="ja-JP" altLang="en-US"/>
          </a:p>
        </p:txBody>
      </p:sp>
      <p:sp>
        <p:nvSpPr>
          <p:cNvPr id="1055" name="Footer Placeholder 5"/>
          <p:cNvSpPr>
            <a:spLocks noGrp="1"/>
          </p:cNvSpPr>
          <p:nvPr>
            <p:ph type="ftr" sz="quarter" idx="11"/>
          </p:nvPr>
        </p:nvSpPr>
        <p:spPr/>
        <p:txBody>
          <a:bodyPr/>
          <a:lstStyle/>
          <a:p>
            <a:endParaRPr kumimoji="1" lang="ja-JP" altLang="en-US"/>
          </a:p>
        </p:txBody>
      </p:sp>
      <p:sp>
        <p:nvSpPr>
          <p:cNvPr id="1056" name="Slide Number Placeholder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226033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8"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1059"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0"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2"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3" name="Date Placeholder 6"/>
          <p:cNvSpPr>
            <a:spLocks noGrp="1"/>
          </p:cNvSpPr>
          <p:nvPr>
            <p:ph type="dt" sz="half" idx="10"/>
          </p:nvPr>
        </p:nvSpPr>
        <p:spPr/>
        <p:txBody>
          <a:bodyPr/>
          <a:lstStyle/>
          <a:p>
            <a:fld id="{6B61C509-C240-40A6-BB1A-64BE214C778E}" type="datetimeFigureOut">
              <a:rPr kumimoji="1" lang="ja-JP" altLang="en-US" smtClean="0"/>
              <a:pPr/>
              <a:t>2023/11/16</a:t>
            </a:fld>
            <a:endParaRPr kumimoji="1" lang="ja-JP" altLang="en-US"/>
          </a:p>
        </p:txBody>
      </p:sp>
      <p:sp>
        <p:nvSpPr>
          <p:cNvPr id="1064" name="Footer Placeholder 7"/>
          <p:cNvSpPr>
            <a:spLocks noGrp="1"/>
          </p:cNvSpPr>
          <p:nvPr>
            <p:ph type="ftr" sz="quarter" idx="11"/>
          </p:nvPr>
        </p:nvSpPr>
        <p:spPr/>
        <p:txBody>
          <a:bodyPr/>
          <a:lstStyle/>
          <a:p>
            <a:endParaRPr kumimoji="1" lang="ja-JP" altLang="en-US"/>
          </a:p>
        </p:txBody>
      </p:sp>
      <p:sp>
        <p:nvSpPr>
          <p:cNvPr id="1065" name="Slide Number Placeholder 8"/>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417021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7" name="Title 1"/>
          <p:cNvSpPr>
            <a:spLocks noGrp="1"/>
          </p:cNvSpPr>
          <p:nvPr>
            <p:ph type="title"/>
          </p:nvPr>
        </p:nvSpPr>
        <p:spPr/>
        <p:txBody>
          <a:bodyPr/>
          <a:lstStyle/>
          <a:p>
            <a:r>
              <a:rPr lang="ja-JP" altLang="en-US"/>
              <a:t>マスター タイトルの書式設定</a:t>
            </a:r>
            <a:endParaRPr lang="en-US" dirty="0"/>
          </a:p>
        </p:txBody>
      </p:sp>
      <p:sp>
        <p:nvSpPr>
          <p:cNvPr id="1068" name="Date Placeholder 2"/>
          <p:cNvSpPr>
            <a:spLocks noGrp="1"/>
          </p:cNvSpPr>
          <p:nvPr>
            <p:ph type="dt" sz="half" idx="10"/>
          </p:nvPr>
        </p:nvSpPr>
        <p:spPr/>
        <p:txBody>
          <a:bodyPr/>
          <a:lstStyle/>
          <a:p>
            <a:fld id="{6B61C509-C240-40A6-BB1A-64BE214C778E}" type="datetimeFigureOut">
              <a:rPr kumimoji="1" lang="ja-JP" altLang="en-US" smtClean="0"/>
              <a:pPr/>
              <a:t>2023/11/16</a:t>
            </a:fld>
            <a:endParaRPr kumimoji="1" lang="ja-JP" altLang="en-US"/>
          </a:p>
        </p:txBody>
      </p:sp>
      <p:sp>
        <p:nvSpPr>
          <p:cNvPr id="1069" name="Footer Placeholder 3"/>
          <p:cNvSpPr>
            <a:spLocks noGrp="1"/>
          </p:cNvSpPr>
          <p:nvPr>
            <p:ph type="ftr" sz="quarter" idx="11"/>
          </p:nvPr>
        </p:nvSpPr>
        <p:spPr/>
        <p:txBody>
          <a:bodyPr/>
          <a:lstStyle/>
          <a:p>
            <a:endParaRPr kumimoji="1" lang="ja-JP" altLang="en-US"/>
          </a:p>
        </p:txBody>
      </p:sp>
      <p:sp>
        <p:nvSpPr>
          <p:cNvPr id="1070" name="Slide Number Placeholder 4"/>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322176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2" name="Date Placeholder 1"/>
          <p:cNvSpPr>
            <a:spLocks noGrp="1"/>
          </p:cNvSpPr>
          <p:nvPr>
            <p:ph type="dt" sz="half" idx="10"/>
          </p:nvPr>
        </p:nvSpPr>
        <p:spPr/>
        <p:txBody>
          <a:bodyPr/>
          <a:lstStyle/>
          <a:p>
            <a:fld id="{6B61C509-C240-40A6-BB1A-64BE214C778E}" type="datetimeFigureOut">
              <a:rPr kumimoji="1" lang="ja-JP" altLang="en-US" smtClean="0"/>
              <a:pPr/>
              <a:t>2023/11/16</a:t>
            </a:fld>
            <a:endParaRPr kumimoji="1" lang="ja-JP" altLang="en-US"/>
          </a:p>
        </p:txBody>
      </p:sp>
      <p:sp>
        <p:nvSpPr>
          <p:cNvPr id="1073" name="Footer Placeholder 2"/>
          <p:cNvSpPr>
            <a:spLocks noGrp="1"/>
          </p:cNvSpPr>
          <p:nvPr>
            <p:ph type="ftr" sz="quarter" idx="11"/>
          </p:nvPr>
        </p:nvSpPr>
        <p:spPr/>
        <p:txBody>
          <a:bodyPr/>
          <a:lstStyle/>
          <a:p>
            <a:endParaRPr kumimoji="1" lang="ja-JP" altLang="en-US"/>
          </a:p>
        </p:txBody>
      </p:sp>
      <p:sp>
        <p:nvSpPr>
          <p:cNvPr id="1074" name="Slide Number Placeholder 3"/>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202580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0" name=""/>
        <p:cNvGrpSpPr/>
        <p:nvPr/>
      </p:nvGrpSpPr>
      <p:grpSpPr>
        <a:xfrm>
          <a:off x="0" y="0"/>
          <a:ext cx="0" cy="0"/>
          <a:chOff x="0" y="0"/>
          <a:chExt cx="0" cy="0"/>
        </a:xfrm>
      </p:grpSpPr>
      <p:sp>
        <p:nvSpPr>
          <p:cNvPr id="1076"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1077"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8"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1079" name="Date Placeholder 4"/>
          <p:cNvSpPr>
            <a:spLocks noGrp="1"/>
          </p:cNvSpPr>
          <p:nvPr>
            <p:ph type="dt" sz="half" idx="10"/>
          </p:nvPr>
        </p:nvSpPr>
        <p:spPr/>
        <p:txBody>
          <a:bodyPr/>
          <a:lstStyle/>
          <a:p>
            <a:fld id="{6B61C509-C240-40A6-BB1A-64BE214C778E}" type="datetimeFigureOut">
              <a:rPr kumimoji="1" lang="ja-JP" altLang="en-US" smtClean="0"/>
              <a:pPr/>
              <a:t>2023/11/16</a:t>
            </a:fld>
            <a:endParaRPr kumimoji="1" lang="ja-JP" altLang="en-US"/>
          </a:p>
        </p:txBody>
      </p:sp>
      <p:sp>
        <p:nvSpPr>
          <p:cNvPr id="1080" name="Footer Placeholder 5"/>
          <p:cNvSpPr>
            <a:spLocks noGrp="1"/>
          </p:cNvSpPr>
          <p:nvPr>
            <p:ph type="ftr" sz="quarter" idx="11"/>
          </p:nvPr>
        </p:nvSpPr>
        <p:spPr/>
        <p:txBody>
          <a:bodyPr/>
          <a:lstStyle/>
          <a:p>
            <a:endParaRPr kumimoji="1" lang="ja-JP" altLang="en-US"/>
          </a:p>
        </p:txBody>
      </p:sp>
      <p:sp>
        <p:nvSpPr>
          <p:cNvPr id="1081" name="Slide Number Placeholder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87608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3"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1084"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1085"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1086" name="Date Placeholder 4"/>
          <p:cNvSpPr>
            <a:spLocks noGrp="1"/>
          </p:cNvSpPr>
          <p:nvPr>
            <p:ph type="dt" sz="half" idx="10"/>
          </p:nvPr>
        </p:nvSpPr>
        <p:spPr/>
        <p:txBody>
          <a:bodyPr/>
          <a:lstStyle/>
          <a:p>
            <a:fld id="{6B61C509-C240-40A6-BB1A-64BE214C778E}" type="datetimeFigureOut">
              <a:rPr kumimoji="1" lang="ja-JP" altLang="en-US" smtClean="0"/>
              <a:pPr/>
              <a:t>2023/11/16</a:t>
            </a:fld>
            <a:endParaRPr kumimoji="1" lang="ja-JP" altLang="en-US"/>
          </a:p>
        </p:txBody>
      </p:sp>
      <p:sp>
        <p:nvSpPr>
          <p:cNvPr id="1087" name="Footer Placeholder 5"/>
          <p:cNvSpPr>
            <a:spLocks noGrp="1"/>
          </p:cNvSpPr>
          <p:nvPr>
            <p:ph type="ftr" sz="quarter" idx="11"/>
          </p:nvPr>
        </p:nvSpPr>
        <p:spPr/>
        <p:txBody>
          <a:bodyPr/>
          <a:lstStyle/>
          <a:p>
            <a:endParaRPr kumimoji="1" lang="ja-JP" altLang="en-US"/>
          </a:p>
        </p:txBody>
      </p:sp>
      <p:sp>
        <p:nvSpPr>
          <p:cNvPr id="1088" name="Slide Number Placeholder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945060388"/>
      </p:ext>
    </p:extLst>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0" name=""/>
        <p:cNvGrpSpPr/>
        <p:nvPr/>
      </p:nvGrpSpPr>
      <p:grpSpPr>
        <a:xfrm>
          <a:off x="0" y="0"/>
          <a:ext cx="0" cy="0"/>
          <a:chOff x="0" y="0"/>
          <a:chExt cx="0" cy="0"/>
        </a:xfrm>
      </p:grpSpPr>
      <p:sp>
        <p:nvSpPr>
          <p:cNvPr id="1025"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1026"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61C509-C240-40A6-BB1A-64BE214C778E}" type="datetimeFigureOut">
              <a:rPr kumimoji="1" lang="ja-JP" altLang="en-US" smtClean="0"/>
              <a:pPr/>
              <a:t>2023/11/16</a:t>
            </a:fld>
            <a:endParaRPr kumimoji="1" lang="ja-JP" altLang="en-US"/>
          </a:p>
        </p:txBody>
      </p:sp>
      <p:sp>
        <p:nvSpPr>
          <p:cNvPr id="1028"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813635863"/>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image" Target="../media/image1.jpeg" /><Relationship Id="rId2" Type="http://schemas.openxmlformats.org/officeDocument/2006/relationships/image" Target="../media/image2.jpeg" /><Relationship Id="rId3" Type="http://schemas.microsoft.com/office/2007/relationships/hdphoto" Target="../media/hdphoto1.wdp" /><Relationship Id="rId4" Type="http://schemas.openxmlformats.org/officeDocument/2006/relationships/image" Target="../media/image3.emf" /><Relationship Id="rId5" Type="http://schemas.openxmlformats.org/officeDocument/2006/relationships/slideLayout" Target="../slideLayouts/slideLayout2.xml" /><Relationship Id="rId6" Type="http://schemas.openxmlformats.org/officeDocument/2006/relationships/notesSlide" Target="../notesSlides/notesSlide1.xml" /></Relationships>
</file>

<file path=ppt/slides/_rels/slide10.xml.rels><?xml version="1.0" encoding="UTF-8"?><Relationships xmlns="http://schemas.openxmlformats.org/package/2006/relationships"><Relationship Id="rId1" Type="http://schemas.openxmlformats.org/officeDocument/2006/relationships/image" Target="../media/image8.emf" /><Relationship Id="rId2" Type="http://schemas.openxmlformats.org/officeDocument/2006/relationships/image" Target="../media/image9.emf" /><Relationship Id="rId3" Type="http://schemas.openxmlformats.org/officeDocument/2006/relationships/slideLayout" Target="../slideLayouts/slideLayout2.xml" /><Relationship Id="rId4" Type="http://schemas.openxmlformats.org/officeDocument/2006/relationships/notesSlide" Target="../notesSlides/notesSlide10.xml" /></Relationships>
</file>

<file path=ppt/slides/_rels/slide11.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1.xml" /></Relationships>
</file>

<file path=ppt/slides/_rels/slide12.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2.xml" /></Relationships>
</file>

<file path=ppt/slides/_rels/slide13.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3.xml" /></Relationships>
</file>

<file path=ppt/slides/_rels/slide14.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14.xml" /></Relationships>
</file>

<file path=ppt/slides/_rels/slide15.xml.rels><?xml version="1.0" encoding="UTF-8"?><Relationships xmlns="http://schemas.openxmlformats.org/package/2006/relationships"><Relationship Id="rId1" Type="http://schemas.openxmlformats.org/officeDocument/2006/relationships/slideLayout" Target="../slideLayouts/slideLayout7.xml" /></Relationships>
</file>

<file path=ppt/slides/_rels/slide2.xml.rels><?xml version="1.0" encoding="UTF-8"?><Relationships xmlns="http://schemas.openxmlformats.org/package/2006/relationships"><Relationship Id="rId1" Type="http://schemas.openxmlformats.org/officeDocument/2006/relationships/image" Target="../media/image4.png" /><Relationship Id="rId2" Type="http://schemas.openxmlformats.org/officeDocument/2006/relationships/slideLayout" Target="../slideLayouts/slideLayout2.xml" /><Relationship Id="rId3" Type="http://schemas.openxmlformats.org/officeDocument/2006/relationships/notesSlide" Target="../notesSlides/notesSlide2.xml" /></Relationships>
</file>

<file path=ppt/slides/_rels/slide3.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4.xml.rels><?xml version="1.0" encoding="UTF-8"?><Relationships xmlns="http://schemas.openxmlformats.org/package/2006/relationships"><Relationship Id="rId1" Type="http://schemas.openxmlformats.org/officeDocument/2006/relationships/image" Target="../media/image5.png" /><Relationship Id="rId2" Type="http://schemas.openxmlformats.org/officeDocument/2006/relationships/slideLayout" Target="../slideLayouts/slideLayout2.xml" /><Relationship Id="rId3" Type="http://schemas.openxmlformats.org/officeDocument/2006/relationships/notesSlide" Target="../notesSlides/notesSlide4.xml" /></Relationships>
</file>

<file path=ppt/slides/_rels/slide5.xml.rels><?xml version="1.0" encoding="UTF-8"?><Relationships xmlns="http://schemas.openxmlformats.org/package/2006/relationships"><Relationship Id="rId1" Type="http://schemas.openxmlformats.org/officeDocument/2006/relationships/image" Target="../media/image4.png" /><Relationship Id="rId2" Type="http://schemas.openxmlformats.org/officeDocument/2006/relationships/slideLayout" Target="../slideLayouts/slideLayout2.xml" /><Relationship Id="rId3" Type="http://schemas.openxmlformats.org/officeDocument/2006/relationships/notesSlide" Target="../notesSlides/notesSlide5.xml" /></Relationships>
</file>

<file path=ppt/slides/_rels/slide6.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7.xml.rels><?xml version="1.0" encoding="UTF-8"?><Relationships xmlns="http://schemas.openxmlformats.org/package/2006/relationships"><Relationship Id="rId1" Type="http://schemas.openxmlformats.org/officeDocument/2006/relationships/image" Target="../media/image6.emf" /><Relationship Id="rId2" Type="http://schemas.openxmlformats.org/officeDocument/2006/relationships/slideLayout" Target="../slideLayouts/slideLayout7.xml" /><Relationship Id="rId3" Type="http://schemas.openxmlformats.org/officeDocument/2006/relationships/notesSlide" Target="../notesSlides/notesSlide7.xml" /></Relationships>
</file>

<file path=ppt/slides/_rels/slide8.xml.rels><?xml version="1.0" encoding="UTF-8"?><Relationships xmlns="http://schemas.openxmlformats.org/package/2006/relationships"><Relationship Id="rId1" Type="http://schemas.openxmlformats.org/officeDocument/2006/relationships/image" Target="../media/image7.emf" /><Relationship Id="rId2" Type="http://schemas.openxmlformats.org/officeDocument/2006/relationships/slideLayout" Target="../slideLayouts/slideLayout7.xml" /><Relationship Id="rId3" Type="http://schemas.openxmlformats.org/officeDocument/2006/relationships/notesSlide" Target="../notesSlides/notesSlide8.xml" /></Relationships>
</file>

<file path=ppt/slides/_rels/slide9.xml.rels><?xml version="1.0" encoding="UTF-8"?><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114" name="角丸四角形 3"/>
          <p:cNvSpPr/>
          <p:nvPr/>
        </p:nvSpPr>
        <p:spPr>
          <a:xfrm>
            <a:off x="96960" y="80628"/>
            <a:ext cx="9712079" cy="6696744"/>
          </a:xfrm>
          <a:prstGeom prst="roundRect">
            <a:avLst>
              <a:gd name="adj" fmla="val 3501"/>
            </a:avLst>
          </a:prstGeom>
          <a:noFill/>
          <a:ln w="127000" cmpd="tri">
            <a:solidFill>
              <a:srgbClr val="0EB3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47"/>
          </a:p>
        </p:txBody>
      </p:sp>
      <p:sp>
        <p:nvSpPr>
          <p:cNvPr id="1115" name="テキスト ボックス 5"/>
          <p:cNvSpPr/>
          <p:nvPr/>
        </p:nvSpPr>
        <p:spPr>
          <a:xfrm>
            <a:off x="1062394" y="789609"/>
            <a:ext cx="7781210" cy="578882"/>
          </a:xfrm>
          <a:prstGeom prst="roundRect">
            <a:avLst/>
          </a:prstGeom>
          <a:solidFill>
            <a:srgbClr val="0EB301"/>
          </a:solidFill>
          <a:ln>
            <a:noFill/>
          </a:ln>
        </p:spPr>
        <p:txBody>
          <a:bodyPr wrap="square" rtlCol="0">
            <a:spAutoFit/>
          </a:bodyPr>
          <a:lstStyle/>
          <a:p>
            <a:pPr algn="ctr"/>
            <a:r>
              <a:rPr lang="ja-JP" altLang="en-US" sz="2800" b="1" dirty="0">
                <a:solidFill>
                  <a:schemeClr val="bg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令和５年度　担い手確保・経営強化支援対策</a:t>
            </a:r>
            <a:endParaRPr lang="en-US" altLang="ja-JP" sz="1400" b="1" dirty="0">
              <a:solidFill>
                <a:schemeClr val="bg1"/>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p:txBody>
      </p:sp>
      <p:sp>
        <p:nvSpPr>
          <p:cNvPr id="1116" name="テキスト ボックス 6"/>
          <p:cNvSpPr txBox="1"/>
          <p:nvPr/>
        </p:nvSpPr>
        <p:spPr>
          <a:xfrm>
            <a:off x="436704" y="2818028"/>
            <a:ext cx="9176518" cy="584775"/>
          </a:xfrm>
          <a:prstGeom prst="rect">
            <a:avLst/>
          </a:prstGeom>
          <a:noFill/>
        </p:spPr>
        <p:txBody>
          <a:bodyPr wrap="square" rtlCol="0">
            <a:spAutoFit/>
          </a:bodyPr>
          <a:lstStyle/>
          <a:p>
            <a:r>
              <a:rPr lang="ja-JP" altLang="en-US" sz="1600" dirty="0">
                <a:ln w="6350">
                  <a:noFill/>
                </a:ln>
                <a:latin typeface="メイリオ" panose="020B0604030504040204" pitchFamily="50" charset="-128"/>
                <a:ea typeface="メイリオ" panose="020B0604030504040204" pitchFamily="50" charset="-128"/>
              </a:rPr>
              <a:t>　担い手確保・経営強化支援対策は、国内外の様々な経営環境の変化に対応し得る農業経営への転換を図ろうとする担い手に対し、必要な農業用機械・施設等の導入等を支援する対策です。</a:t>
            </a:r>
          </a:p>
        </p:txBody>
      </p:sp>
      <p:pic>
        <p:nvPicPr>
          <p:cNvPr id="1117" name="Picture 5" descr="Y:\経営構造対策企画班\○HP･FB関係\271125 写真変更\候補\ビニールハウス２.jpg"/>
          <p:cNvPicPr>
            <a:picLocks noChangeAspect="1" noChangeArrowheads="1"/>
          </p:cNvPicPr>
          <p:nvPr/>
        </p:nvPicPr>
        <p:blipFill>
          <a:blip r:embed="rId1"/>
          <a:stretch>
            <a:fillRect/>
          </a:stretch>
        </p:blipFill>
        <p:spPr>
          <a:xfrm>
            <a:off x="3781550" y="3850002"/>
            <a:ext cx="2354008" cy="1798673"/>
          </a:xfrm>
          <a:prstGeom prst="rect">
            <a:avLst/>
          </a:prstGeom>
          <a:noFill/>
        </p:spPr>
      </p:pic>
      <p:pic>
        <p:nvPicPr>
          <p:cNvPr id="1118" name="Picture 2" descr="Y:\経営構造対策企画班\○HP･FB関係\271125 写真変更\候補\キャベツ収穫機.jpg"/>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20000"/>
                    </a14:imgEffect>
                  </a14:imgLayer>
                </a14:imgProps>
              </a:ext>
            </a:extLst>
          </a:blip>
          <a:stretch>
            <a:fillRect/>
          </a:stretch>
        </p:blipFill>
        <p:spPr>
          <a:xfrm>
            <a:off x="6479491" y="3881086"/>
            <a:ext cx="2354007" cy="1743964"/>
          </a:xfrm>
          <a:prstGeom prst="rect">
            <a:avLst/>
          </a:prstGeom>
          <a:noFill/>
        </p:spPr>
      </p:pic>
      <p:pic>
        <p:nvPicPr>
          <p:cNvPr id="1119" name="図 14"/>
          <p:cNvPicPr>
            <a:picLocks noChangeAspect="1"/>
          </p:cNvPicPr>
          <p:nvPr/>
        </p:nvPicPr>
        <p:blipFill>
          <a:blip r:embed="rId4"/>
          <a:stretch>
            <a:fillRect/>
          </a:stretch>
        </p:blipFill>
        <p:spPr>
          <a:xfrm>
            <a:off x="1083609" y="3881086"/>
            <a:ext cx="2354007" cy="1760884"/>
          </a:xfrm>
          <a:prstGeom prst="rect">
            <a:avLst/>
          </a:prstGeom>
        </p:spPr>
      </p:pic>
      <p:sp>
        <p:nvSpPr>
          <p:cNvPr id="1120" name="正方形/長方形 1"/>
          <p:cNvSpPr/>
          <p:nvPr/>
        </p:nvSpPr>
        <p:spPr>
          <a:xfrm>
            <a:off x="1062394" y="6197688"/>
            <a:ext cx="7941414" cy="429994"/>
          </a:xfrm>
          <a:prstGeom prst="rect">
            <a:avLst/>
          </a:prstGeom>
        </p:spPr>
        <p:txBody>
          <a:bodyPr wrap="none" anchor="ctr">
            <a:spAutoFit/>
          </a:bodyPr>
          <a:lstStyle/>
          <a:p>
            <a:r>
              <a:rPr lang="ja-JP" altLang="en-US" sz="2200" dirty="0">
                <a:ln w="6350">
                  <a:noFill/>
                </a:ln>
                <a:latin typeface="ＭＳ ゴシック" panose="020B0609070205080204" pitchFamily="49" charset="-128"/>
                <a:ea typeface="ＭＳ ゴシック" panose="020B0609070205080204" pitchFamily="49" charset="-128"/>
              </a:rPr>
              <a:t>与謝野町役場　農林環境課　問い合わせ先　☎ 0772-43-9023</a:t>
            </a:r>
            <a:endParaRPr lang="en-US" altLang="ja-JP" sz="2200" dirty="0">
              <a:ln w="6350">
                <a:noFill/>
              </a:ln>
              <a:latin typeface="ＭＳ ゴシック" panose="020B0609070205080204" pitchFamily="49" charset="-128"/>
              <a:ea typeface="ＭＳ ゴシック" panose="020B0609070205080204" pitchFamily="49" charset="-128"/>
            </a:endParaRPr>
          </a:p>
        </p:txBody>
      </p:sp>
      <p:sp>
        <p:nvSpPr>
          <p:cNvPr id="1121" name="正方形/長方形 7"/>
          <p:cNvSpPr/>
          <p:nvPr/>
        </p:nvSpPr>
        <p:spPr>
          <a:xfrm>
            <a:off x="3613892" y="5794218"/>
            <a:ext cx="2730235" cy="461665"/>
          </a:xfrm>
          <a:prstGeom prst="rect">
            <a:avLst/>
          </a:prstGeom>
        </p:spPr>
        <p:txBody>
          <a:bodyPr wrap="none">
            <a:spAutoFit/>
          </a:bodyPr>
          <a:lstStyle/>
          <a:p>
            <a:r>
              <a:rPr lang="ja-JP" altLang="en-US" sz="2400" dirty="0">
                <a:ln w="6350">
                  <a:noFill/>
                </a:ln>
                <a:latin typeface="メイリオ" panose="020B0604030504040204" pitchFamily="50" charset="-128"/>
                <a:ea typeface="メイリオ" panose="020B0604030504040204" pitchFamily="50" charset="-128"/>
              </a:rPr>
              <a:t>令 和 ５ 年 </a:t>
            </a:r>
            <a:r>
              <a:rPr lang="en-US" altLang="ja-JP" sz="2400" dirty="0">
                <a:ln w="6350">
                  <a:noFill/>
                </a:ln>
                <a:latin typeface="メイリオ" panose="020B0604030504040204" pitchFamily="50" charset="-128"/>
                <a:ea typeface="メイリオ" panose="020B0604030504040204" pitchFamily="50" charset="-128"/>
              </a:rPr>
              <a:t>11</a:t>
            </a:r>
            <a:r>
              <a:rPr lang="ja-JP" altLang="en-US" sz="2400" dirty="0">
                <a:ln w="6350">
                  <a:noFill/>
                </a:ln>
                <a:latin typeface="メイリオ" panose="020B0604030504040204" pitchFamily="50" charset="-128"/>
                <a:ea typeface="メイリオ" panose="020B0604030504040204" pitchFamily="50" charset="-128"/>
              </a:rPr>
              <a:t> 月 </a:t>
            </a:r>
            <a:endParaRPr lang="ja-JP" altLang="en-US" sz="2400" dirty="0">
              <a:latin typeface="メイリオ" panose="020B0604030504040204" pitchFamily="50" charset="-128"/>
              <a:ea typeface="メイリオ" panose="020B0604030504040204" pitchFamily="50" charset="-128"/>
            </a:endParaRPr>
          </a:p>
        </p:txBody>
      </p:sp>
      <p:sp>
        <p:nvSpPr>
          <p:cNvPr id="1122" name="テキスト ボックス 15"/>
          <p:cNvSpPr/>
          <p:nvPr/>
        </p:nvSpPr>
        <p:spPr>
          <a:xfrm>
            <a:off x="1552892" y="1543178"/>
            <a:ext cx="6800216" cy="1124564"/>
          </a:xfrm>
          <a:prstGeom prst="roundRect">
            <a:avLst/>
          </a:prstGeom>
          <a:solidFill>
            <a:schemeClr val="bg1"/>
          </a:solidFill>
          <a:ln w="25400">
            <a:solidFill>
              <a:srgbClr val="0EB30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ct val="150000"/>
              </a:lnSpc>
            </a:pPr>
            <a:r>
              <a:rPr lang="ja-JP" altLang="en-US" b="1" dirty="0">
                <a:solidFill>
                  <a:srgbClr val="0EB301"/>
                </a:solidFill>
                <a:latin typeface="メイリオ" panose="020B0604030504040204" pitchFamily="50" charset="-128"/>
                <a:ea typeface="メイリオ" panose="020B0604030504040204" pitchFamily="50" charset="-128"/>
              </a:rPr>
              <a:t>～　要望調査を開始します ～</a:t>
            </a:r>
            <a:endParaRPr lang="en-US" altLang="ja-JP" b="1" dirty="0">
              <a:solidFill>
                <a:srgbClr val="0EB301"/>
              </a:solidFill>
              <a:latin typeface="メイリオ" panose="020B0604030504040204" pitchFamily="50" charset="-128"/>
              <a:ea typeface="メイリオ" panose="020B0604030504040204" pitchFamily="50" charset="-128"/>
            </a:endParaRPr>
          </a:p>
          <a:p>
            <a:pPr algn="ctr"/>
            <a:endParaRPr lang="en-US" altLang="ja-JP" sz="500" dirty="0">
              <a:solidFill>
                <a:schemeClr val="accent6">
                  <a:lumMod val="75000"/>
                </a:schemeClr>
              </a:solidFill>
              <a:latin typeface="メイリオ" panose="020B0604030504040204" pitchFamily="50" charset="-128"/>
              <a:ea typeface="メイリオ" panose="020B0604030504040204" pitchFamily="50" charset="-128"/>
            </a:endParaRPr>
          </a:p>
          <a:p>
            <a:pPr algn="ctr"/>
            <a:r>
              <a:rPr lang="ja-JP" altLang="en-US" sz="1400" b="1" dirty="0">
                <a:solidFill>
                  <a:schemeClr val="accent6">
                    <a:lumMod val="75000"/>
                  </a:schemeClr>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a:t>
            </a:r>
            <a:r>
              <a:rPr lang="ja-JP" altLang="en-US" sz="1400" b="1" dirty="0">
                <a:solidFill>
                  <a:srgbClr val="FF0000"/>
                </a:solidFill>
                <a:latin typeface="メイリオ" panose="020B0604030504040204" pitchFamily="50" charset="-128"/>
                <a:ea typeface="メイリオ" panose="020B0604030504040204" pitchFamily="50" charset="-128"/>
              </a:rPr>
              <a:t>要望調査期間：　令和５年</a:t>
            </a:r>
            <a:r>
              <a:rPr lang="en-US" altLang="ja-JP" sz="1400" b="1" dirty="0">
                <a:solidFill>
                  <a:srgbClr val="FF0000"/>
                </a:solidFill>
                <a:latin typeface="メイリオ" panose="020B0604030504040204" pitchFamily="50" charset="-128"/>
                <a:ea typeface="メイリオ" panose="020B0604030504040204" pitchFamily="50" charset="-128"/>
              </a:rPr>
              <a:t>11</a:t>
            </a:r>
            <a:r>
              <a:rPr lang="ja-JP" altLang="en-US" sz="1400" b="1" dirty="0">
                <a:solidFill>
                  <a:srgbClr val="FF0000"/>
                </a:solidFill>
                <a:latin typeface="メイリオ" panose="020B0604030504040204" pitchFamily="50" charset="-128"/>
                <a:ea typeface="メイリオ" panose="020B0604030504040204" pitchFamily="50" charset="-128"/>
              </a:rPr>
              <a:t>月</a:t>
            </a:r>
            <a:r>
              <a:rPr lang="en-US" altLang="ja-JP" sz="1400" b="1">
                <a:solidFill>
                  <a:srgbClr val="FF0000"/>
                </a:solidFill>
                <a:latin typeface="メイリオ" panose="020B0604030504040204" pitchFamily="50" charset="-128"/>
                <a:ea typeface="メイリオ" panose="020B0604030504040204" pitchFamily="50" charset="-128"/>
              </a:rPr>
              <a:t>14</a:t>
            </a:r>
            <a:r>
              <a:rPr lang="ja-JP" altLang="en-US" sz="1400" b="1">
                <a:solidFill>
                  <a:srgbClr val="FF0000"/>
                </a:solidFill>
                <a:latin typeface="メイリオ" panose="020B0604030504040204" pitchFamily="50" charset="-128"/>
                <a:ea typeface="メイリオ" panose="020B0604030504040204" pitchFamily="50" charset="-128"/>
              </a:rPr>
              <a:t>日</a:t>
            </a:r>
            <a:r>
              <a:rPr lang="ja-JP" altLang="en-US" sz="1400" b="1" dirty="0">
                <a:solidFill>
                  <a:srgbClr val="FF0000"/>
                </a:solidFill>
                <a:latin typeface="メイリオ" panose="020B0604030504040204" pitchFamily="50" charset="-128"/>
                <a:ea typeface="メイリオ" panose="020B0604030504040204" pitchFamily="50" charset="-128"/>
              </a:rPr>
              <a:t>～令和５年</a:t>
            </a:r>
            <a:r>
              <a:rPr lang="en-US" altLang="ja-JP" sz="1400" b="1" dirty="0">
                <a:solidFill>
                  <a:srgbClr val="FF0000"/>
                </a:solidFill>
                <a:latin typeface="メイリオ" panose="020B0604030504040204" pitchFamily="50" charset="-128"/>
                <a:ea typeface="メイリオ" panose="020B0604030504040204" pitchFamily="50" charset="-128"/>
              </a:rPr>
              <a:t>12</a:t>
            </a:r>
            <a:r>
              <a:rPr lang="ja-JP" altLang="en-US" sz="1400" b="1" dirty="0">
                <a:solidFill>
                  <a:srgbClr val="FF0000"/>
                </a:solidFill>
                <a:latin typeface="メイリオ" panose="020B0604030504040204" pitchFamily="50" charset="-128"/>
                <a:ea typeface="メイリオ" panose="020B0604030504040204" pitchFamily="50" charset="-128"/>
              </a:rPr>
              <a:t>月8日</a:t>
            </a:r>
          </a:p>
          <a:p>
            <a:pPr algn="ctr"/>
            <a:r>
              <a:rPr lang="ja-JP" altLang="en-US" sz="1400" b="1" dirty="0">
                <a:solidFill>
                  <a:srgbClr val="FF0000"/>
                </a:solidFill>
                <a:latin typeface="メイリオ" panose="020B0604030504040204" pitchFamily="50" charset="-128"/>
                <a:ea typeface="メイリオ" panose="020B0604030504040204" pitchFamily="50" charset="-128"/>
              </a:rPr>
              <a:t>　</a:t>
            </a:r>
            <a:r>
              <a:rPr lang="ja-JP" altLang="en-US" sz="1050" b="1" dirty="0">
                <a:solidFill>
                  <a:srgbClr val="FF0000"/>
                </a:solidFill>
                <a:latin typeface="メイリオ" panose="020B0604030504040204" pitchFamily="50" charset="-128"/>
                <a:ea typeface="メイリオ" panose="020B0604030504040204" pitchFamily="50" charset="-128"/>
              </a:rPr>
              <a:t>（</a:t>
            </a:r>
            <a:r>
              <a:rPr lang="en-US" altLang="ja-JP" sz="1050" b="1" dirty="0">
                <a:solidFill>
                  <a:srgbClr val="FF0000"/>
                </a:solidFill>
                <a:latin typeface="メイリオ" panose="020B0604030504040204" pitchFamily="50" charset="-128"/>
                <a:ea typeface="メイリオ" panose="020B0604030504040204" pitchFamily="50" charset="-128"/>
              </a:rPr>
              <a:t>※</a:t>
            </a:r>
            <a:r>
              <a:rPr lang="ja-JP" altLang="en-US" sz="1050" b="1" dirty="0">
                <a:solidFill>
                  <a:srgbClr val="FF0000"/>
                </a:solidFill>
                <a:latin typeface="メイリオ" panose="020B0604030504040204" pitchFamily="50" charset="-128"/>
                <a:ea typeface="メイリオ" panose="020B0604030504040204" pitchFamily="50" charset="-128"/>
              </a:rPr>
              <a:t>要望調査期間経過後も、可能な限り、随時、要望は受け付けています。 ）</a:t>
            </a:r>
            <a:endParaRPr lang="en-US" altLang="ja-JP" sz="105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1123" name="正方形/長方形 9"/>
          <p:cNvSpPr/>
          <p:nvPr/>
        </p:nvSpPr>
        <p:spPr>
          <a:xfrm>
            <a:off x="298030" y="3424311"/>
            <a:ext cx="9309939" cy="360000"/>
          </a:xfrm>
          <a:prstGeom prst="rect">
            <a:avLst/>
          </a:prstGeom>
          <a:noFill/>
          <a:ln w="19050" cmpd="dbl">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indent="0">
              <a:buNone/>
            </a:pPr>
            <a:r>
              <a:rPr kumimoji="1" lang="en-US" altLang="ja-JP"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 令和５年度の詳細は、明らかになり次第、お知らせいたします。</a:t>
            </a:r>
            <a:endParaRPr kumimoji="1" lang="ja-JP" altLang="en-US" sz="1200" dirty="0">
              <a:latin typeface="メイリオ" panose="020B0604030504040204" pitchFamily="50" charset="-128"/>
              <a:ea typeface="メイリオ" panose="020B0604030504040204"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pic>
        <p:nvPicPr>
          <p:cNvPr id="1258" name="図 68"/>
          <p:cNvPicPr>
            <a:picLocks noChangeAspect="1"/>
          </p:cNvPicPr>
          <p:nvPr/>
        </p:nvPicPr>
        <p:blipFill>
          <a:blip r:embed="rId1"/>
          <a:stretch>
            <a:fillRect/>
          </a:stretch>
        </p:blipFill>
        <p:spPr>
          <a:xfrm>
            <a:off x="4960385" y="3494692"/>
            <a:ext cx="4825974" cy="3312000"/>
          </a:xfrm>
          <a:prstGeom prst="rect">
            <a:avLst/>
          </a:prstGeom>
        </p:spPr>
      </p:pic>
      <p:cxnSp>
        <p:nvCxnSpPr>
          <p:cNvPr id="1259" name="直線コネクタ 28"/>
          <p:cNvCxnSpPr>
            <a:cxnSpLocks/>
          </p:cNvCxnSpPr>
          <p:nvPr/>
        </p:nvCxnSpPr>
        <p:spPr>
          <a:xfrm>
            <a:off x="670424" y="409589"/>
            <a:ext cx="8565146" cy="0"/>
          </a:xfrm>
          <a:prstGeom prst="line">
            <a:avLst/>
          </a:prstGeom>
          <a:ln w="60325" cmpd="thickThi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260" name="正方形/長方形 31"/>
          <p:cNvSpPr/>
          <p:nvPr/>
        </p:nvSpPr>
        <p:spPr>
          <a:xfrm>
            <a:off x="2153130" y="-19549"/>
            <a:ext cx="5599735" cy="400110"/>
          </a:xfrm>
          <a:prstGeom prst="rect">
            <a:avLst/>
          </a:prstGeom>
        </p:spPr>
        <p:txBody>
          <a:bodyPr wrap="square">
            <a:spAutoFit/>
          </a:bodyPr>
          <a:lstStyle/>
          <a:p>
            <a:pPr algn="ctr"/>
            <a:r>
              <a:rPr lang="en-US" altLang="ja-JP" sz="2000" b="1" dirty="0">
                <a:solidFill>
                  <a:schemeClr val="accent1">
                    <a:lumMod val="75000"/>
                  </a:schemeClr>
                </a:solidFill>
                <a:latin typeface="メイリオ" panose="020B0604030504040204" pitchFamily="50" charset="-128"/>
                <a:ea typeface="メイリオ" panose="020B0604030504040204" pitchFamily="50" charset="-128"/>
              </a:rPr>
              <a:t>Ⅵ</a:t>
            </a:r>
            <a:r>
              <a:rPr lang="ja-JP" altLang="en-US" sz="2000" b="1" dirty="0">
                <a:solidFill>
                  <a:schemeClr val="accent1">
                    <a:lumMod val="75000"/>
                  </a:schemeClr>
                </a:solidFill>
                <a:latin typeface="メイリオ" panose="020B0604030504040204" pitchFamily="50" charset="-128"/>
                <a:ea typeface="メイリオ" panose="020B0604030504040204" pitchFamily="50" charset="-128"/>
              </a:rPr>
              <a:t>　優先枠について</a:t>
            </a:r>
          </a:p>
        </p:txBody>
      </p:sp>
      <p:cxnSp>
        <p:nvCxnSpPr>
          <p:cNvPr id="1261" name="直線コネクタ 52"/>
          <p:cNvCxnSpPr>
            <a:cxnSpLocks/>
          </p:cNvCxnSpPr>
          <p:nvPr/>
        </p:nvCxnSpPr>
        <p:spPr>
          <a:xfrm>
            <a:off x="670424" y="409589"/>
            <a:ext cx="8565146" cy="0"/>
          </a:xfrm>
          <a:prstGeom prst="line">
            <a:avLst/>
          </a:prstGeom>
          <a:ln w="60325" cmpd="thickThi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262" name="テキスト ボックス 4"/>
          <p:cNvSpPr txBox="1"/>
          <p:nvPr/>
        </p:nvSpPr>
        <p:spPr>
          <a:xfrm>
            <a:off x="0" y="774277"/>
            <a:ext cx="9906000" cy="2492990"/>
          </a:xfrm>
          <a:prstGeom prst="rect">
            <a:avLst/>
          </a:prstGeom>
          <a:noFill/>
        </p:spPr>
        <p:txBody>
          <a:bodyPr wrap="square" lIns="180000">
            <a:spAutoFit/>
          </a:bodyPr>
          <a:lstStyle/>
          <a:p>
            <a:pPr indent="180000"/>
            <a:r>
              <a:rPr lang="ja-JP" altLang="en-US" sz="1400" u="sng" dirty="0">
                <a:latin typeface="メイリオ" panose="020B0604030504040204" pitchFamily="50" charset="-128"/>
                <a:ea typeface="メイリオ" panose="020B0604030504040204" pitchFamily="50" charset="-128"/>
              </a:rPr>
              <a:t>助成対象者の事業費の２分の１を超える額</a:t>
            </a:r>
            <a:r>
              <a:rPr lang="ja-JP" altLang="en-US" sz="1400" dirty="0">
                <a:latin typeface="メイリオ" panose="020B0604030504040204" pitchFamily="50" charset="-128"/>
                <a:ea typeface="メイリオ" panose="020B0604030504040204" pitchFamily="50" charset="-128"/>
              </a:rPr>
              <a:t>を、省力化農業への転換又はみどり農業の推進の取組に必要な機械等（対象機械及びその関連機械等）の導入に充てる場合に、</a:t>
            </a:r>
            <a:r>
              <a:rPr lang="ja-JP" altLang="en-US" sz="1400" u="sng" dirty="0">
                <a:latin typeface="メイリオ" panose="020B0604030504040204" pitchFamily="50" charset="-128"/>
                <a:ea typeface="メイリオ" panose="020B0604030504040204" pitchFamily="50" charset="-128"/>
              </a:rPr>
              <a:t>その助成対象者の事業費全体を優先枠の対象</a:t>
            </a:r>
            <a:r>
              <a:rPr lang="ja-JP" altLang="en-US" sz="1400" dirty="0">
                <a:latin typeface="メイリオ" panose="020B0604030504040204" pitchFamily="50" charset="-128"/>
                <a:ea typeface="メイリオ" panose="020B0604030504040204" pitchFamily="50" charset="-128"/>
              </a:rPr>
              <a:t>とします。</a:t>
            </a:r>
            <a:endParaRPr lang="en-US" altLang="ja-JP" sz="1400" dirty="0">
              <a:latin typeface="メイリオ" panose="020B0604030504040204" pitchFamily="50" charset="-128"/>
              <a:ea typeface="メイリオ" panose="020B0604030504040204" pitchFamily="50" charset="-128"/>
            </a:endParaRPr>
          </a:p>
          <a:p>
            <a:pPr marL="396000" indent="-396000"/>
            <a:endParaRPr lang="en-US" altLang="ja-JP" sz="1000" dirty="0">
              <a:latin typeface="メイリオ" panose="020B0604030504040204" pitchFamily="50" charset="-128"/>
              <a:ea typeface="メイリオ" panose="020B0604030504040204" pitchFamily="50" charset="-128"/>
            </a:endParaRPr>
          </a:p>
          <a:p>
            <a:pPr marL="396000" indent="-396000"/>
            <a:r>
              <a:rPr lang="ja-JP" altLang="en-US" sz="1400" dirty="0">
                <a:latin typeface="メイリオ" panose="020B0604030504040204" pitchFamily="50" charset="-128"/>
                <a:ea typeface="メイリオ" panose="020B0604030504040204" pitchFamily="50" charset="-128"/>
              </a:rPr>
              <a:t>（１）</a:t>
            </a:r>
            <a:r>
              <a:rPr lang="ja-JP" altLang="en-US" sz="1400" b="1" dirty="0">
                <a:latin typeface="メイリオ" panose="020B0604030504040204" pitchFamily="50" charset="-128"/>
                <a:ea typeface="メイリオ" panose="020B0604030504040204" pitchFamily="50" charset="-128"/>
              </a:rPr>
              <a:t>「</a:t>
            </a:r>
            <a:r>
              <a:rPr lang="zh-TW" altLang="en-US" sz="1400" b="1" dirty="0">
                <a:latin typeface="メイリオ" panose="020B0604030504040204" pitchFamily="50" charset="-128"/>
                <a:ea typeface="メイリオ" panose="020B0604030504040204" pitchFamily="50" charset="-128"/>
              </a:rPr>
              <a:t>省力化農業転換優先枠</a:t>
            </a:r>
            <a:r>
              <a:rPr lang="ja-JP" altLang="en-US" sz="1400" b="1"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は、</a:t>
            </a: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スマート農業機械等省力化技術の導入により将来の労働力不足に対応する取組を</a:t>
            </a:r>
            <a:r>
              <a:rPr lang="ja-JP" altLang="en-US" sz="1400" dirty="0">
                <a:latin typeface="メイリオ" panose="020B0604030504040204" pitchFamily="50" charset="-128"/>
                <a:ea typeface="メイリオ" panose="020B0604030504040204" pitchFamily="50" charset="-128"/>
              </a:rPr>
              <a:t>支援します。</a:t>
            </a:r>
            <a:endParaRPr lang="en-US" altLang="ja-JP" sz="600" dirty="0">
              <a:latin typeface="メイリオ" panose="020B0604030504040204" pitchFamily="50" charset="-128"/>
              <a:ea typeface="メイリオ" panose="020B0604030504040204" pitchFamily="50" charset="-128"/>
            </a:endParaRPr>
          </a:p>
          <a:p>
            <a:pPr marL="468000" indent="-180000"/>
            <a:r>
              <a:rPr lang="ja-JP" altLang="en-US" sz="1200" dirty="0">
                <a:latin typeface="メイリオ" panose="020B0604030504040204" pitchFamily="50" charset="-128"/>
                <a:ea typeface="メイリオ" panose="020B0604030504040204" pitchFamily="50" charset="-128"/>
              </a:rPr>
              <a:t>・　省力化農業転換優先枠の対象機械等（　　ページ参照）と一体的に利用するなどして</a:t>
            </a:r>
            <a:r>
              <a:rPr lang="ja-JP" altLang="en-US" sz="1200" u="sng" dirty="0">
                <a:latin typeface="メイリオ" panose="020B0604030504040204" pitchFamily="50" charset="-128"/>
                <a:ea typeface="メイリオ" panose="020B0604030504040204" pitchFamily="50" charset="-128"/>
              </a:rPr>
              <a:t>関連機械等とする場合には、</a:t>
            </a:r>
            <a:r>
              <a:rPr lang="ja-JP" altLang="en-US" sz="1200" b="1" u="sng" dirty="0">
                <a:latin typeface="メイリオ" panose="020B0604030504040204" pitchFamily="50" charset="-128"/>
                <a:ea typeface="メイリオ" panose="020B0604030504040204" pitchFamily="50" charset="-128"/>
              </a:rPr>
              <a:t>省力化農業機械等導入計画</a:t>
            </a:r>
            <a:r>
              <a:rPr lang="ja-JP" altLang="en-US" sz="1200" u="sng" dirty="0">
                <a:latin typeface="メイリオ" panose="020B0604030504040204" pitchFamily="50" charset="-128"/>
                <a:ea typeface="メイリオ" panose="020B0604030504040204" pitchFamily="50" charset="-128"/>
              </a:rPr>
              <a:t>を添付し都道府県を通じて</a:t>
            </a:r>
            <a:r>
              <a:rPr lang="ja-JP" altLang="en-US" sz="1200" u="sng" dirty="0">
                <a:solidFill>
                  <a:srgbClr val="FF0000"/>
                </a:solidFill>
                <a:uFill>
                  <a:solidFill>
                    <a:schemeClr val="tx1"/>
                  </a:solidFill>
                </a:uFill>
                <a:latin typeface="メイリオ" panose="020B0604030504040204" pitchFamily="50" charset="-128"/>
                <a:ea typeface="メイリオ" panose="020B0604030504040204" pitchFamily="50" charset="-128"/>
              </a:rPr>
              <a:t>地方農政局等と協議</a:t>
            </a:r>
            <a:r>
              <a:rPr lang="ja-JP" altLang="en-US" sz="1200" dirty="0">
                <a:latin typeface="メイリオ" panose="020B0604030504040204" pitchFamily="50" charset="-128"/>
                <a:ea typeface="メイリオ" panose="020B0604030504040204" pitchFamily="50" charset="-128"/>
              </a:rPr>
              <a:t>してください。</a:t>
            </a:r>
            <a:endParaRPr lang="en-US" altLang="ja-JP" sz="1200" dirty="0">
              <a:latin typeface="メイリオ" panose="020B0604030504040204" pitchFamily="50" charset="-128"/>
              <a:ea typeface="メイリオ" panose="020B0604030504040204" pitchFamily="50" charset="-128"/>
            </a:endParaRPr>
          </a:p>
          <a:p>
            <a:endParaRPr lang="en-US" altLang="ja-JP" sz="1400" b="1" dirty="0">
              <a:solidFill>
                <a:srgbClr val="000000"/>
              </a:solidFill>
              <a:latin typeface="メイリオ" panose="020B0604030504040204" pitchFamily="50" charset="-128"/>
              <a:ea typeface="メイリオ" panose="020B0604030504040204" pitchFamily="50" charset="-128"/>
            </a:endParaRPr>
          </a:p>
          <a:p>
            <a:pPr marL="396000" indent="-396000"/>
            <a:r>
              <a:rPr lang="ja-JP" altLang="en-US" sz="1400" dirty="0">
                <a:latin typeface="メイリオ" panose="020B0604030504040204" pitchFamily="50" charset="-128"/>
                <a:ea typeface="メイリオ" panose="020B0604030504040204" pitchFamily="50" charset="-128"/>
              </a:rPr>
              <a:t>（２）</a:t>
            </a:r>
            <a:r>
              <a:rPr lang="ja-JP" altLang="en-US" sz="1400" b="1" dirty="0">
                <a:latin typeface="メイリオ" panose="020B0604030504040204" pitchFamily="50" charset="-128"/>
                <a:ea typeface="メイリオ" panose="020B0604030504040204" pitchFamily="50" charset="-128"/>
              </a:rPr>
              <a:t>「みどり農業推進優先枠」</a:t>
            </a:r>
            <a:r>
              <a:rPr lang="ja-JP" altLang="en-US" sz="1400" dirty="0">
                <a:latin typeface="メイリオ" panose="020B0604030504040204" pitchFamily="50" charset="-128"/>
                <a:ea typeface="メイリオ" panose="020B0604030504040204" pitchFamily="50" charset="-128"/>
              </a:rPr>
              <a:t>は、みどりの食料システム法の認定計画や化石燃料・化学肥料の使用量の低減を図る取組を支援します。</a:t>
            </a:r>
            <a:endParaRPr lang="en-US" altLang="ja-JP" sz="600" dirty="0">
              <a:latin typeface="メイリオ" panose="020B0604030504040204" pitchFamily="50" charset="-128"/>
              <a:ea typeface="メイリオ" panose="020B0604030504040204" pitchFamily="50" charset="-128"/>
            </a:endParaRPr>
          </a:p>
          <a:p>
            <a:pPr marL="468000" indent="-180000"/>
            <a:r>
              <a:rPr lang="ja-JP" altLang="en-US" sz="1200" dirty="0">
                <a:latin typeface="メイリオ" panose="020B0604030504040204" pitchFamily="50" charset="-128"/>
                <a:ea typeface="メイリオ" panose="020B0604030504040204" pitchFamily="50" charset="-128"/>
              </a:rPr>
              <a:t>・　みどり農業推進優先枠の対象機械等（　　ページ参照）及びその関連機械等は、該当する</a:t>
            </a:r>
            <a:r>
              <a:rPr lang="zh-TW" altLang="en-US" sz="1200" b="1" dirty="0">
                <a:latin typeface="メイリオ" panose="020B0604030504040204" pitchFamily="50" charset="-128"/>
                <a:ea typeface="メイリオ" panose="020B0604030504040204" pitchFamily="50" charset="-128"/>
              </a:rPr>
              <a:t>環境負荷低減事業活動実施計画</a:t>
            </a:r>
            <a:r>
              <a:rPr lang="ja-JP" altLang="en-US" sz="1200" b="1" dirty="0">
                <a:latin typeface="メイリオ" panose="020B0604030504040204" pitchFamily="50" charset="-128"/>
                <a:ea typeface="メイリオ" panose="020B0604030504040204" pitchFamily="50" charset="-128"/>
              </a:rPr>
              <a:t>等</a:t>
            </a:r>
            <a:r>
              <a:rPr lang="ja-JP" altLang="en-US" sz="1200" dirty="0">
                <a:latin typeface="メイリオ" panose="020B0604030504040204" pitchFamily="50" charset="-128"/>
                <a:ea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rPr>
              <a:t>化石燃料・化学肥料使用量削減計画</a:t>
            </a:r>
            <a:r>
              <a:rPr lang="ja-JP" altLang="en-US" sz="1200" dirty="0">
                <a:latin typeface="メイリオ" panose="020B0604030504040204" pitchFamily="50" charset="-128"/>
                <a:ea typeface="メイリオ" panose="020B0604030504040204" pitchFamily="50" charset="-128"/>
              </a:rPr>
              <a:t>を添付し、</a:t>
            </a:r>
            <a:r>
              <a:rPr lang="ja-JP" altLang="en-US" sz="1200" u="sng" dirty="0">
                <a:latin typeface="メイリオ" panose="020B0604030504040204" pitchFamily="50" charset="-128"/>
                <a:ea typeface="メイリオ" panose="020B0604030504040204" pitchFamily="50" charset="-128"/>
              </a:rPr>
              <a:t>化石燃料・化学肥料使用量削減計画は都道府県を通じて</a:t>
            </a:r>
            <a:r>
              <a:rPr lang="ja-JP" altLang="en-US" sz="1200" u="sng" dirty="0">
                <a:solidFill>
                  <a:srgbClr val="FF0000"/>
                </a:solidFill>
                <a:uFill>
                  <a:solidFill>
                    <a:schemeClr val="tx1"/>
                  </a:solidFill>
                </a:uFill>
                <a:latin typeface="メイリオ" panose="020B0604030504040204" pitchFamily="50" charset="-128"/>
                <a:ea typeface="メイリオ" panose="020B0604030504040204" pitchFamily="50" charset="-128"/>
              </a:rPr>
              <a:t>地方農政局等と協議</a:t>
            </a:r>
            <a:r>
              <a:rPr lang="ja-JP" altLang="en-US" sz="1200" dirty="0">
                <a:latin typeface="メイリオ" panose="020B0604030504040204" pitchFamily="50" charset="-128"/>
                <a:ea typeface="メイリオ" panose="020B0604030504040204" pitchFamily="50" charset="-128"/>
              </a:rPr>
              <a:t>してください。</a:t>
            </a:r>
            <a:endParaRPr lang="en-US" altLang="ja-JP" sz="1200" dirty="0">
              <a:latin typeface="メイリオ" panose="020B0604030504040204" pitchFamily="50" charset="-128"/>
              <a:ea typeface="メイリオ" panose="020B0604030504040204" pitchFamily="50" charset="-128"/>
            </a:endParaRPr>
          </a:p>
        </p:txBody>
      </p:sp>
      <p:sp>
        <p:nvSpPr>
          <p:cNvPr id="1263" name="四角形: 角を丸くする 1"/>
          <p:cNvSpPr/>
          <p:nvPr/>
        </p:nvSpPr>
        <p:spPr>
          <a:xfrm>
            <a:off x="9526404" y="6473166"/>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９</a:t>
            </a:r>
          </a:p>
        </p:txBody>
      </p:sp>
      <p:sp>
        <p:nvSpPr>
          <p:cNvPr id="1264" name="四角形: 角を丸くする 13"/>
          <p:cNvSpPr>
            <a:spLocks noChangeAspect="1"/>
          </p:cNvSpPr>
          <p:nvPr/>
        </p:nvSpPr>
        <p:spPr>
          <a:xfrm>
            <a:off x="3431250" y="1789426"/>
            <a:ext cx="180000" cy="18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800" dirty="0">
                <a:solidFill>
                  <a:prstClr val="black"/>
                </a:solidFill>
                <a:latin typeface="メイリオ" panose="020B0604030504040204" pitchFamily="50" charset="-128"/>
                <a:ea typeface="メイリオ" panose="020B0604030504040204" pitchFamily="50" charset="-128"/>
              </a:rPr>
              <a:t>10</a:t>
            </a:r>
            <a:endPar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265" name="四角形: 角を丸くする 14"/>
          <p:cNvSpPr>
            <a:spLocks noChangeAspect="1"/>
          </p:cNvSpPr>
          <p:nvPr/>
        </p:nvSpPr>
        <p:spPr>
          <a:xfrm>
            <a:off x="3431250" y="2793548"/>
            <a:ext cx="180000" cy="18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800" dirty="0">
                <a:solidFill>
                  <a:prstClr val="black"/>
                </a:solidFill>
                <a:latin typeface="メイリオ" panose="020B0604030504040204" pitchFamily="50" charset="-128"/>
                <a:ea typeface="メイリオ" panose="020B0604030504040204" pitchFamily="50" charset="-128"/>
              </a:rPr>
              <a:t>12</a:t>
            </a:r>
            <a:endPar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pic>
        <p:nvPicPr>
          <p:cNvPr id="1266" name="図 67"/>
          <p:cNvPicPr>
            <a:picLocks noChangeAspect="1"/>
          </p:cNvPicPr>
          <p:nvPr/>
        </p:nvPicPr>
        <p:blipFill>
          <a:blip r:embed="rId2"/>
          <a:stretch>
            <a:fillRect/>
          </a:stretch>
        </p:blipFill>
        <p:spPr>
          <a:xfrm>
            <a:off x="90620" y="3494691"/>
            <a:ext cx="4814531" cy="3312000"/>
          </a:xfrm>
          <a:prstGeom prst="rect">
            <a:avLst/>
          </a:prstGeom>
        </p:spPr>
      </p:pic>
    </p:spTree>
    <p:extLst>
      <p:ext uri="{BB962C8B-B14F-4D97-AF65-F5344CB8AC3E}">
        <p14:creationId xmlns:p14="http://schemas.microsoft.com/office/powerpoint/2010/main" val="1043817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graphicFrame>
        <p:nvGraphicFramePr>
          <p:cNvPr id="1272" name="表 2"/>
          <p:cNvGraphicFramePr>
            <a:graphicFrameLocks noGrp="1"/>
          </p:cNvGraphicFramePr>
          <p:nvPr>
            <p:extLst>
              <p:ext uri="{D42A27DB-BD31-4B8C-83A1-F6EECF244321}">
                <p14:modId xmlns:p14="http://schemas.microsoft.com/office/powerpoint/2010/main" val="2386572017"/>
              </p:ext>
            </p:extLst>
          </p:nvPr>
        </p:nvGraphicFramePr>
        <p:xfrm>
          <a:off x="124131" y="1560562"/>
          <a:ext cx="9694681" cy="4852490"/>
        </p:xfrm>
        <a:graphic>
          <a:graphicData uri="http://schemas.openxmlformats.org/drawingml/2006/table">
            <a:tbl>
              <a:tblPr firstRow="1" bandRow="1">
                <a:tableStyleId>{93296810-A885-4BE3-A3E7-6D5BEEA58F35}</a:tableStyleId>
              </a:tblPr>
              <a:tblGrid>
                <a:gridCol w="2728126">
                  <a:extLst>
                    <a:ext uri="{9D8B030D-6E8A-4147-A177-3AD203B41FA5}"/>
                  </a:extLst>
                </a:gridCol>
                <a:gridCol w="6966555">
                  <a:extLst>
                    <a:ext uri="{9D8B030D-6E8A-4147-A177-3AD203B41FA5}"/>
                  </a:extLst>
                </a:gridCol>
              </a:tblGrid>
              <a:tr h="394527">
                <a:tc>
                  <a:txBody>
                    <a:bodyPr/>
                    <a:lstStyle/>
                    <a:p>
                      <a:pPr algn="ctr"/>
                      <a:r>
                        <a:rPr kumimoji="1" lang="ja-JP" altLang="en-US" sz="1400" dirty="0">
                          <a:latin typeface="メイリオ" panose="020B0604030504040204" pitchFamily="50" charset="-128"/>
                          <a:ea typeface="メイリオ" panose="020B0604030504040204" pitchFamily="50" charset="-128"/>
                        </a:rPr>
                        <a:t>対象となる機械等の種類</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r>
                        <a:rPr kumimoji="1" lang="ja-JP" altLang="en-US" sz="1400" dirty="0">
                          <a:latin typeface="メイリオ" panose="020B0604030504040204" pitchFamily="50" charset="-128"/>
                          <a:ea typeface="メイリオ" panose="020B0604030504040204" pitchFamily="50" charset="-128"/>
                        </a:rPr>
                        <a:t>概　　　　　　　　　　　　　要</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marL="0" marR="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extLst>
              </a:tr>
              <a:tr h="473782">
                <a:tc>
                  <a:txBody>
                    <a:bodyPr/>
                    <a:lstStyle/>
                    <a:p>
                      <a:r>
                        <a:rPr kumimoji="1" lang="ja-JP" altLang="en-US" sz="1050" dirty="0">
                          <a:latin typeface="メイリオ" panose="020B0604030504040204" pitchFamily="50" charset="-128"/>
                          <a:ea typeface="メイリオ" panose="020B0604030504040204" pitchFamily="50" charset="-128"/>
                        </a:rPr>
                        <a:t>①　農業用機械の自動操舵システム</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144000" indent="-144000"/>
                      <a:r>
                        <a:rPr kumimoji="1" lang="ja-JP" altLang="en-US" sz="1050" dirty="0">
                          <a:latin typeface="メイリオ" panose="020B0604030504040204" pitchFamily="50" charset="-128"/>
                          <a:ea typeface="メイリオ" panose="020B0604030504040204" pitchFamily="50" charset="-128"/>
                        </a:rPr>
                        <a:t>・　ＧＰＳ等の活用により、農業用機械の直進部分の操舵を自動で行うシステム</a:t>
                      </a:r>
                      <a:endParaRPr kumimoji="1" lang="en-US" altLang="ja-JP" sz="1050" dirty="0">
                        <a:latin typeface="メイリオ" panose="020B0604030504040204" pitchFamily="50" charset="-128"/>
                        <a:ea typeface="メイリオ" panose="020B0604030504040204" pitchFamily="50" charset="-128"/>
                      </a:endParaRPr>
                    </a:p>
                    <a:p>
                      <a:pPr marL="144000" indent="-144000"/>
                      <a:r>
                        <a:rPr kumimoji="1" lang="ja-JP" altLang="en-US" sz="1050" dirty="0">
                          <a:latin typeface="メイリオ" panose="020B0604030504040204" pitchFamily="50" charset="-128"/>
                          <a:ea typeface="メイリオ" panose="020B0604030504040204" pitchFamily="50" charset="-128"/>
                        </a:rPr>
                        <a:t>・　自動操舵システムを内蔵した農業用機械やＲＴＫ－ＧＰＳ基地局を含む</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extLst>
              </a:tr>
              <a:tr h="279863">
                <a:tc>
                  <a:txBody>
                    <a:bodyPr/>
                    <a:lstStyle/>
                    <a:p>
                      <a:r>
                        <a:rPr kumimoji="1" lang="ja-JP" altLang="en-US" sz="1050" dirty="0">
                          <a:latin typeface="メイリオ" panose="020B0604030504040204" pitchFamily="50" charset="-128"/>
                          <a:ea typeface="メイリオ" panose="020B0604030504040204" pitchFamily="50" charset="-128"/>
                        </a:rPr>
                        <a:t>②　土壌センサー搭載型可変施肥田植機</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144000" indent="-144000"/>
                      <a:r>
                        <a:rPr kumimoji="1" lang="ja-JP" altLang="en-US" sz="1050" dirty="0">
                          <a:latin typeface="メイリオ" panose="020B0604030504040204" pitchFamily="50" charset="-128"/>
                          <a:ea typeface="メイリオ" panose="020B0604030504040204" pitchFamily="50" charset="-128"/>
                        </a:rPr>
                        <a:t>・　土壌肥沃度等のセンサーを搭載し、肥沃度に応じて施肥量を</a:t>
                      </a:r>
                      <a:r>
                        <a:rPr kumimoji="1" lang="ja-JP" altLang="en-US" sz="1050" dirty="0">
                          <a:solidFill>
                            <a:schemeClr val="tx1"/>
                          </a:solidFill>
                          <a:latin typeface="メイリオ" panose="020B0604030504040204" pitchFamily="50" charset="-128"/>
                          <a:ea typeface="メイリオ" panose="020B0604030504040204" pitchFamily="50" charset="-128"/>
                        </a:rPr>
                        <a:t>自動で</a:t>
                      </a:r>
                      <a:r>
                        <a:rPr kumimoji="1" lang="ja-JP" altLang="en-US" sz="1050" dirty="0">
                          <a:latin typeface="メイリオ" panose="020B0604030504040204" pitchFamily="50" charset="-128"/>
                          <a:ea typeface="メイリオ" panose="020B0604030504040204" pitchFamily="50" charset="-128"/>
                        </a:rPr>
                        <a:t>調節する機能を有する田植機。</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extLst>
              </a:tr>
              <a:tr h="473782">
                <a:tc>
                  <a:txBody>
                    <a:bodyPr/>
                    <a:lstStyle/>
                    <a:p>
                      <a:r>
                        <a:rPr kumimoji="1" lang="ja-JP" altLang="en-US" sz="1050" dirty="0">
                          <a:latin typeface="メイリオ" panose="020B0604030504040204" pitchFamily="50" charset="-128"/>
                          <a:ea typeface="メイリオ" panose="020B0604030504040204" pitchFamily="50" charset="-128"/>
                        </a:rPr>
                        <a:t>③　農薬散布等用無人航空機</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　　（マルチコプターを含む）</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144000" indent="-144000"/>
                      <a:r>
                        <a:rPr kumimoji="1" lang="ja-JP" altLang="en-US" sz="1050" dirty="0">
                          <a:latin typeface="メイリオ" panose="020B0604030504040204" pitchFamily="50" charset="-128"/>
                          <a:ea typeface="メイリオ" panose="020B0604030504040204" pitchFamily="50" charset="-128"/>
                        </a:rPr>
                        <a:t>・　農薬・肥料等の空中散布や作物の生育状況等のセンシングを行う無人航空機</a:t>
                      </a:r>
                      <a:endParaRPr kumimoji="1" lang="en-US" altLang="ja-JP" sz="1050" dirty="0">
                        <a:latin typeface="メイリオ" panose="020B0604030504040204" pitchFamily="50" charset="-128"/>
                        <a:ea typeface="メイリオ" panose="020B0604030504040204" pitchFamily="50" charset="-128"/>
                      </a:endParaRPr>
                    </a:p>
                    <a:p>
                      <a:pPr marL="144000" indent="-144000"/>
                      <a:r>
                        <a:rPr kumimoji="1" lang="ja-JP" altLang="en-US" sz="1050" dirty="0">
                          <a:latin typeface="メイリオ" panose="020B0604030504040204" pitchFamily="50" charset="-128"/>
                          <a:ea typeface="メイリオ" panose="020B0604030504040204" pitchFamily="50" charset="-128"/>
                        </a:rPr>
                        <a:t>・　マルチコプター（いわゆるドローン）を含む</a:t>
                      </a:r>
                      <a:endParaRPr kumimoji="1" lang="en-US" altLang="ja-JP" sz="1050" dirty="0">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extLst>
              </a:tr>
              <a:tr h="473782">
                <a:tc>
                  <a:txBody>
                    <a:bodyPr/>
                    <a:lstStyle/>
                    <a:p>
                      <a:r>
                        <a:rPr kumimoji="1" lang="ja-JP" altLang="en-US" sz="1050" dirty="0">
                          <a:latin typeface="メイリオ" panose="020B0604030504040204" pitchFamily="50" charset="-128"/>
                          <a:ea typeface="メイリオ" panose="020B0604030504040204" pitchFamily="50" charset="-128"/>
                        </a:rPr>
                        <a:t>④　自動収穫・選果作業機</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144000" indent="-144000"/>
                      <a:r>
                        <a:rPr kumimoji="1" lang="ja-JP" altLang="en-US" sz="1050" dirty="0">
                          <a:latin typeface="メイリオ" panose="020B0604030504040204" pitchFamily="50" charset="-128"/>
                          <a:ea typeface="メイリオ" panose="020B0604030504040204" pitchFamily="50" charset="-128"/>
                        </a:rPr>
                        <a:t>・　ロボット技術</a:t>
                      </a:r>
                      <a:r>
                        <a:rPr kumimoji="1" lang="ja-JP" altLang="en-US" sz="1050" dirty="0">
                          <a:solidFill>
                            <a:schemeClr val="tx1"/>
                          </a:solidFill>
                          <a:latin typeface="メイリオ" panose="020B0604030504040204" pitchFamily="50" charset="-128"/>
                          <a:ea typeface="メイリオ" panose="020B0604030504040204" pitchFamily="50" charset="-128"/>
                        </a:rPr>
                        <a:t>（センサー、知能・制御系、駆動系の３つの要素技術を有する知能化した機械システム。以下同じ。）</a:t>
                      </a:r>
                      <a:r>
                        <a:rPr kumimoji="1" lang="ja-JP" altLang="en-US" sz="1050" dirty="0">
                          <a:latin typeface="メイリオ" panose="020B0604030504040204" pitchFamily="50" charset="-128"/>
                          <a:ea typeface="メイリオ" panose="020B0604030504040204" pitchFamily="50" charset="-128"/>
                        </a:rPr>
                        <a:t>の活用により、収穫又は選果を自動で行う機械</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extLst>
              </a:tr>
              <a:tr h="473782">
                <a:tc>
                  <a:txBody>
                    <a:bodyPr/>
                    <a:lstStyle/>
                    <a:p>
                      <a:r>
                        <a:rPr kumimoji="1" lang="ja-JP" altLang="en-US" sz="1050" dirty="0">
                          <a:latin typeface="メイリオ" panose="020B0604030504040204" pitchFamily="50" charset="-128"/>
                          <a:ea typeface="メイリオ" panose="020B0604030504040204" pitchFamily="50" charset="-128"/>
                        </a:rPr>
                        <a:t>⑤　水田の高度水管理システム</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144000" indent="-144000"/>
                      <a:r>
                        <a:rPr kumimoji="1" lang="ja-JP" altLang="en-US" sz="1050" dirty="0">
                          <a:latin typeface="メイリオ" panose="020B0604030504040204" pitchFamily="50" charset="-128"/>
                          <a:ea typeface="メイリオ" panose="020B0604030504040204" pitchFamily="50" charset="-128"/>
                        </a:rPr>
                        <a:t>・　水田において、水位、水温等のセンサーで得られた情報を基に、給排水栓等の制御を</a:t>
                      </a:r>
                      <a:r>
                        <a:rPr kumimoji="1" lang="en-US" altLang="ja-JP" sz="1050" dirty="0">
                          <a:latin typeface="メイリオ" panose="020B0604030504040204" pitchFamily="50" charset="-128"/>
                          <a:ea typeface="メイリオ" panose="020B0604030504040204" pitchFamily="50" charset="-128"/>
                        </a:rPr>
                        <a:t>ICT</a:t>
                      </a:r>
                      <a:r>
                        <a:rPr kumimoji="1" lang="ja-JP" altLang="en-US" sz="1050" dirty="0">
                          <a:latin typeface="メイリオ" panose="020B0604030504040204" pitchFamily="50" charset="-128"/>
                          <a:ea typeface="メイリオ" panose="020B0604030504040204" pitchFamily="50" charset="-128"/>
                        </a:rPr>
                        <a:t>を活用して遠隔操作又は自動で行うシステム</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extLst>
              </a:tr>
              <a:tr h="4737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a:solidFill>
                            <a:schemeClr val="tx1"/>
                          </a:solidFill>
                          <a:latin typeface="メイリオ" panose="020B0604030504040204" pitchFamily="50" charset="-128"/>
                          <a:ea typeface="メイリオ" panose="020B0604030504040204" pitchFamily="50" charset="-128"/>
                        </a:rPr>
                        <a:t>⑥　施設園芸の高度環境制御システム</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144000" indent="-144000"/>
                      <a:r>
                        <a:rPr kumimoji="1" lang="ja-JP" altLang="en-US" sz="1050" dirty="0">
                          <a:latin typeface="メイリオ" panose="020B0604030504040204" pitchFamily="50" charset="-128"/>
                          <a:ea typeface="メイリオ" panose="020B0604030504040204" pitchFamily="50" charset="-128"/>
                        </a:rPr>
                        <a:t>・　園芸施設において、温度、湿度、日射量、ＣＯ２等のセンサーで得られた複数の情報を基に、暖房機や天窓、カーテン、循環扇等の複数の環境制御機器の制御をＩＣＴを活用して遠隔操作又は自動で行うシステム</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extLst>
              </a:tr>
              <a:tr h="667704">
                <a:tc>
                  <a:txBody>
                    <a:bodyPr/>
                    <a:lstStyle/>
                    <a:p>
                      <a:r>
                        <a:rPr kumimoji="1" lang="ja-JP" altLang="en-US" sz="1050" dirty="0">
                          <a:latin typeface="メイリオ" panose="020B0604030504040204" pitchFamily="50" charset="-128"/>
                          <a:ea typeface="メイリオ" panose="020B0604030504040204" pitchFamily="50" charset="-128"/>
                        </a:rPr>
                        <a:t>⑦　</a:t>
                      </a:r>
                      <a:r>
                        <a:rPr kumimoji="1" lang="ja-JP" altLang="en-US" sz="1050" dirty="0" err="1">
                          <a:latin typeface="メイリオ" panose="020B0604030504040204" pitchFamily="50" charset="-128"/>
                          <a:ea typeface="メイリオ" panose="020B0604030504040204" pitchFamily="50" charset="-128"/>
                        </a:rPr>
                        <a:t>ほ</a:t>
                      </a:r>
                      <a:r>
                        <a:rPr kumimoji="1" lang="ja-JP" altLang="en-US" sz="1050" dirty="0">
                          <a:latin typeface="メイリオ" panose="020B0604030504040204" pitchFamily="50" charset="-128"/>
                          <a:ea typeface="メイリオ" panose="020B0604030504040204" pitchFamily="50" charset="-128"/>
                        </a:rPr>
                        <a:t>場環境等に応じた生産管理最適化</a:t>
                      </a:r>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　  　システム</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144000" indent="-144000"/>
                      <a:r>
                        <a:rPr kumimoji="1" lang="ja-JP" altLang="en-US" sz="1050" dirty="0">
                          <a:latin typeface="メイリオ" panose="020B0604030504040204" pitchFamily="50" charset="-128"/>
                          <a:ea typeface="メイリオ" panose="020B0604030504040204" pitchFamily="50" charset="-128"/>
                        </a:rPr>
                        <a:t>・　ほ場環境（温度、湿度、日照量等）、土壌状態（水位、肥沃度等）、作物の生育状況等のセンサーで得られた複数の情報を基に、ＩＣＴを活用して最適な生産管理を可能とするシステム</a:t>
                      </a:r>
                      <a:endParaRPr kumimoji="1" lang="en-US" altLang="ja-JP" sz="1050" dirty="0">
                        <a:latin typeface="メイリオ" panose="020B0604030504040204" pitchFamily="50" charset="-128"/>
                        <a:ea typeface="メイリオ" panose="020B0604030504040204" pitchFamily="50" charset="-128"/>
                      </a:endParaRPr>
                    </a:p>
                    <a:p>
                      <a:pPr marL="144000" indent="-144000"/>
                      <a:r>
                        <a:rPr kumimoji="1" lang="ja-JP" altLang="en-US" sz="1050" b="0" dirty="0">
                          <a:solidFill>
                            <a:schemeClr val="tx1"/>
                          </a:solidFill>
                          <a:latin typeface="メイリオ" panose="020B0604030504040204" pitchFamily="50" charset="-128"/>
                          <a:ea typeface="メイリオ" panose="020B0604030504040204" pitchFamily="50" charset="-128"/>
                        </a:rPr>
                        <a:t>・　システムからの情報に応じて、施肥量等を自動で調節する機能を有する農業用機械を含む</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extLst>
              </a:tr>
              <a:tr h="473782">
                <a:tc>
                  <a:txBody>
                    <a:bodyPr/>
                    <a:lstStyle/>
                    <a:p>
                      <a:r>
                        <a:rPr kumimoji="1" lang="ja-JP" altLang="en-US" sz="1050" dirty="0">
                          <a:latin typeface="メイリオ" panose="020B0604030504040204" pitchFamily="50" charset="-128"/>
                          <a:ea typeface="メイリオ" panose="020B0604030504040204" pitchFamily="50" charset="-128"/>
                        </a:rPr>
                        <a:t>⑧　牛個体管理システム</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144000" indent="-144000"/>
                      <a:r>
                        <a:rPr kumimoji="1" lang="ja-JP" altLang="en-US" sz="1050" dirty="0">
                          <a:latin typeface="メイリオ" panose="020B0604030504040204" pitchFamily="50" charset="-128"/>
                          <a:ea typeface="メイリオ" panose="020B0604030504040204" pitchFamily="50" charset="-128"/>
                        </a:rPr>
                        <a:t>・　センシング技術、画像処理技術等の活用により、牛個体の発情、健康状態等を計測し、その計測データに応じた管理を可能とするシステム</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extLst>
              </a:tr>
              <a:tr h="667704">
                <a:tc>
                  <a:txBody>
                    <a:bodyPr/>
                    <a:lstStyle/>
                    <a:p>
                      <a:r>
                        <a:rPr kumimoji="1" lang="ja-JP" altLang="en-US" sz="1050" dirty="0">
                          <a:latin typeface="メイリオ" panose="020B0604030504040204" pitchFamily="50" charset="-128"/>
                          <a:ea typeface="メイリオ" panose="020B0604030504040204" pitchFamily="50" charset="-128"/>
                        </a:rPr>
                        <a:t>⑨　都道府県特認機械等（その他）</a:t>
                      </a:r>
                      <a:endParaRPr kumimoji="1" lang="ja-JP" altLang="en-US" sz="1050" b="0" dirty="0">
                        <a:solidFill>
                          <a:schemeClr val="tx1"/>
                        </a:solidFill>
                        <a:latin typeface="メイリオ" panose="020B0604030504040204" pitchFamily="50" charset="-128"/>
                        <a:ea typeface="メイリオ"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144000" indent="-144000"/>
                      <a:r>
                        <a:rPr kumimoji="1" lang="ja-JP" altLang="en-US" sz="1050" dirty="0">
                          <a:latin typeface="メイリオ" panose="020B0604030504040204" pitchFamily="50" charset="-128"/>
                          <a:ea typeface="メイリオ" panose="020B0604030504040204" pitchFamily="50" charset="-128"/>
                        </a:rPr>
                        <a:t>・　ロボット技術やＩＣＴ等の先端技術を活用した新たな農業用機械等であって、労働力不足の解消や生産性の向上、農産物の高付加価値化等の農業経営上の課題への対応に資するものとして都道府県が特に</a:t>
                      </a:r>
                      <a:r>
                        <a:rPr kumimoji="1" lang="ja-JP" altLang="en-US" sz="1050" b="0" dirty="0">
                          <a:solidFill>
                            <a:schemeClr val="tx1"/>
                          </a:solidFill>
                          <a:latin typeface="メイリオ" panose="020B0604030504040204" pitchFamily="50" charset="-128"/>
                          <a:ea typeface="メイリオ" panose="020B0604030504040204" pitchFamily="50" charset="-128"/>
                        </a:rPr>
                        <a:t>必要と</a:t>
                      </a:r>
                      <a:r>
                        <a:rPr kumimoji="1" lang="ja-JP" altLang="en-US" sz="1050" dirty="0">
                          <a:latin typeface="メイリオ" panose="020B0604030504040204" pitchFamily="50" charset="-128"/>
                          <a:ea typeface="メイリオ" panose="020B0604030504040204" pitchFamily="50" charset="-128"/>
                        </a:rPr>
                        <a:t>判断するもの</a:t>
                      </a:r>
                      <a:r>
                        <a:rPr kumimoji="1" lang="ja-JP" altLang="en-US" sz="1050" b="0" dirty="0">
                          <a:solidFill>
                            <a:srgbClr val="FF0000"/>
                          </a:solidFill>
                          <a:latin typeface="メイリオ" panose="020B0604030504040204" pitchFamily="50" charset="-128"/>
                          <a:ea typeface="メイリオ" panose="020B0604030504040204" pitchFamily="50" charset="-128"/>
                        </a:rPr>
                        <a:t>（都道府県は、判断の際に地方農政局等と協議すること）</a:t>
                      </a: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extLst>
              </a:tr>
            </a:tbl>
          </a:graphicData>
        </a:graphic>
      </p:graphicFrame>
      <p:sp>
        <p:nvSpPr>
          <p:cNvPr id="1273" name="テキスト ボックス 4"/>
          <p:cNvSpPr txBox="1"/>
          <p:nvPr/>
        </p:nvSpPr>
        <p:spPr>
          <a:xfrm>
            <a:off x="0" y="457527"/>
            <a:ext cx="9906000" cy="1123384"/>
          </a:xfrm>
          <a:prstGeom prst="rect">
            <a:avLst/>
          </a:prstGeom>
          <a:noFill/>
        </p:spPr>
        <p:txBody>
          <a:bodyPr wrap="square" lIns="180000">
            <a:spAutoFit/>
          </a:bodyPr>
          <a:lstStyle/>
          <a:p>
            <a:r>
              <a:rPr lang="ja-JP" altLang="en-US" sz="1400" dirty="0">
                <a:latin typeface="メイリオ" panose="020B0604030504040204" pitchFamily="50" charset="-128"/>
                <a:ea typeface="メイリオ" panose="020B0604030504040204" pitchFamily="50" charset="-128"/>
              </a:rPr>
              <a:t>　省力化農業転換優先枠は、下記のロボット技術や情報通信技術（ＩＣＴ）等の先端技術を活用した機械等（労働力不足の解消、農産物の価値向上等の農業経営上の課題への対応に資することが確実と見込まれるものに限る。）の導入により省力化農業への転換を図る取組が対象です。</a:t>
            </a:r>
            <a:endParaRPr lang="en-US" altLang="ja-JP" sz="1400" dirty="0">
              <a:latin typeface="メイリオ" panose="020B0604030504040204" pitchFamily="50" charset="-128"/>
              <a:ea typeface="メイリオ" panose="020B0604030504040204" pitchFamily="50" charset="-128"/>
            </a:endParaRPr>
          </a:p>
          <a:p>
            <a:endParaRPr lang="en-US" altLang="ja-JP" sz="200" dirty="0">
              <a:latin typeface="メイリオ" panose="020B0604030504040204" pitchFamily="50" charset="-128"/>
              <a:ea typeface="メイリオ" panose="020B0604030504040204" pitchFamily="50" charset="-128"/>
            </a:endParaRPr>
          </a:p>
          <a:p>
            <a:pPr marL="144000" indent="-457200"/>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　助成対象者の事業費の２分の１を超える額を、対象機械等（対象機械及びその関連機械等）の導入に充てる場合に、その助成対象者の事業費全体を優先枠の対象とします。</a:t>
            </a:r>
          </a:p>
        </p:txBody>
      </p:sp>
      <p:sp>
        <p:nvSpPr>
          <p:cNvPr id="1274" name="正方形/長方形 1"/>
          <p:cNvSpPr/>
          <p:nvPr/>
        </p:nvSpPr>
        <p:spPr>
          <a:xfrm>
            <a:off x="0" y="100231"/>
            <a:ext cx="5192786" cy="338554"/>
          </a:xfrm>
          <a:prstGeom prst="rect">
            <a:avLst/>
          </a:prstGeom>
        </p:spPr>
        <p:txBody>
          <a:bodyPr wrap="square">
            <a:spAutoFit/>
          </a:bodyPr>
          <a:lstStyle/>
          <a:p>
            <a:r>
              <a:rPr kumimoji="1" lang="en-US" altLang="ja-JP" sz="1600" b="1" dirty="0">
                <a:solidFill>
                  <a:schemeClr val="accent1">
                    <a:lumMod val="75000"/>
                  </a:schemeClr>
                </a:solidFill>
                <a:latin typeface="メイリオ" panose="020B0604030504040204" pitchFamily="50" charset="-128"/>
                <a:ea typeface="メイリオ" panose="020B0604030504040204" pitchFamily="50" charset="-128"/>
              </a:rPr>
              <a:t>【</a:t>
            </a:r>
            <a:r>
              <a:rPr kumimoji="1" lang="ja-JP" altLang="en-US" sz="1600" b="1" dirty="0">
                <a:solidFill>
                  <a:schemeClr val="accent1">
                    <a:lumMod val="75000"/>
                  </a:schemeClr>
                </a:solidFill>
                <a:latin typeface="メイリオ" panose="020B0604030504040204" pitchFamily="50" charset="-128"/>
                <a:ea typeface="メイリオ" panose="020B0604030504040204" pitchFamily="50" charset="-128"/>
              </a:rPr>
              <a:t>省力化農業転換優先枠の対象となる機械等</a:t>
            </a:r>
            <a:r>
              <a:rPr kumimoji="1" lang="en-US" altLang="ja-JP" sz="1600" b="1" dirty="0">
                <a:solidFill>
                  <a:schemeClr val="accent1">
                    <a:lumMod val="75000"/>
                  </a:schemeClr>
                </a:solidFill>
                <a:latin typeface="メイリオ" panose="020B0604030504040204" pitchFamily="50" charset="-128"/>
                <a:ea typeface="メイリオ" panose="020B0604030504040204" pitchFamily="50" charset="-128"/>
              </a:rPr>
              <a:t>】</a:t>
            </a:r>
            <a:endParaRPr lang="ja-JP" altLang="en-US" sz="1600" b="1" dirty="0">
              <a:solidFill>
                <a:schemeClr val="accent1">
                  <a:lumMod val="75000"/>
                </a:schemeClr>
              </a:solidFill>
              <a:latin typeface="メイリオ" panose="020B0604030504040204" pitchFamily="50" charset="-128"/>
              <a:ea typeface="メイリオ" panose="020B0604030504040204" pitchFamily="50" charset="-128"/>
            </a:endParaRPr>
          </a:p>
        </p:txBody>
      </p:sp>
      <p:sp>
        <p:nvSpPr>
          <p:cNvPr id="1275" name="四角形: 角を丸くする 3"/>
          <p:cNvSpPr/>
          <p:nvPr/>
        </p:nvSpPr>
        <p:spPr>
          <a:xfrm>
            <a:off x="9526404" y="6473166"/>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10</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276" name="テキスト ボックス 5"/>
          <p:cNvSpPr txBox="1"/>
          <p:nvPr/>
        </p:nvSpPr>
        <p:spPr>
          <a:xfrm>
            <a:off x="102980" y="6438705"/>
            <a:ext cx="9715831" cy="430887"/>
          </a:xfrm>
          <a:prstGeom prst="rect">
            <a:avLst/>
          </a:prstGeom>
          <a:noFill/>
        </p:spPr>
        <p:txBody>
          <a:bodyPr wrap="square">
            <a:spAutoFit/>
          </a:bodyPr>
          <a:lstStyle/>
          <a:p>
            <a:pPr marL="144000" indent="-144000"/>
            <a:r>
              <a:rPr lang="en-US" altLang="ja-JP" sz="1100" dirty="0">
                <a:ea typeface="Meiryo UI" panose="020B0604030504040204" pitchFamily="50" charset="-128"/>
              </a:rPr>
              <a:t>※</a:t>
            </a:r>
            <a:r>
              <a:rPr lang="ja-JP" altLang="en-US" sz="1100" dirty="0">
                <a:ea typeface="Meiryo UI" panose="020B0604030504040204" pitchFamily="50" charset="-128"/>
              </a:rPr>
              <a:t>　</a:t>
            </a:r>
            <a:r>
              <a:rPr kumimoji="1" lang="ja-JP" altLang="en-US" sz="1100" b="0" dirty="0">
                <a:latin typeface="Meiryo UI" panose="020B0604030504040204" pitchFamily="50" charset="-128"/>
                <a:ea typeface="Meiryo UI" panose="020B0604030504040204" pitchFamily="50" charset="-128"/>
              </a:rPr>
              <a:t>アシストスーツについては、</a:t>
            </a:r>
            <a:r>
              <a:rPr lang="ja-JP" altLang="en-US" sz="1100" dirty="0">
                <a:effectLst/>
                <a:latin typeface="Meiryo UI" panose="020B0604030504040204" pitchFamily="50" charset="-128"/>
                <a:ea typeface="Meiryo UI" panose="020B0604030504040204" pitchFamily="50" charset="-128"/>
                <a:cs typeface="ＭＳ 明朝" panose="02020609040205080304" pitchFamily="17" charset="-128"/>
              </a:rPr>
              <a:t>（</a:t>
            </a:r>
            <a:r>
              <a:rPr lang="en-US" altLang="ja-JP" sz="1100" dirty="0">
                <a:effectLst/>
                <a:latin typeface="Meiryo UI" panose="020B0604030504040204" pitchFamily="50" charset="-128"/>
                <a:ea typeface="Meiryo UI" panose="020B0604030504040204" pitchFamily="50" charset="-128"/>
                <a:cs typeface="ＭＳ 明朝" panose="02020609040205080304" pitchFamily="17" charset="-128"/>
              </a:rPr>
              <a:t>1</a:t>
            </a:r>
            <a:r>
              <a:rPr lang="ja-JP" altLang="en-US" sz="1100" dirty="0">
                <a:effectLst/>
                <a:latin typeface="Meiryo UI" panose="020B0604030504040204" pitchFamily="50" charset="-128"/>
                <a:ea typeface="Meiryo UI" panose="020B0604030504040204" pitchFamily="50" charset="-128"/>
                <a:cs typeface="ＭＳ 明朝" panose="02020609040205080304" pitchFamily="17" charset="-128"/>
              </a:rPr>
              <a:t>）</a:t>
            </a:r>
            <a:r>
              <a:rPr lang="ja-JP" altLang="ja-JP" sz="1100" dirty="0">
                <a:effectLst/>
                <a:latin typeface="Meiryo UI" panose="020B0604030504040204" pitchFamily="50" charset="-128"/>
                <a:ea typeface="Meiryo UI" panose="020B0604030504040204" pitchFamily="50" charset="-128"/>
                <a:cs typeface="ＭＳ 明朝" panose="02020609040205080304" pitchFamily="17" charset="-128"/>
              </a:rPr>
              <a:t>農産物の生産等に係る作業に使用する期間内において他用途に使用されないものであること</a:t>
            </a:r>
            <a:r>
              <a:rPr lang="ja-JP" altLang="en-US" sz="1100" dirty="0">
                <a:effectLst/>
                <a:latin typeface="Meiryo UI" panose="020B0604030504040204" pitchFamily="50" charset="-128"/>
                <a:ea typeface="Meiryo UI" panose="020B0604030504040204" pitchFamily="50" charset="-128"/>
                <a:cs typeface="ＭＳ 明朝" panose="02020609040205080304" pitchFamily="17" charset="-128"/>
              </a:rPr>
              <a:t>、（</a:t>
            </a:r>
            <a:r>
              <a:rPr lang="en-US" altLang="ja-JP" sz="1100" dirty="0">
                <a:effectLst/>
                <a:latin typeface="Meiryo UI" panose="020B0604030504040204" pitchFamily="50" charset="-128"/>
                <a:ea typeface="Meiryo UI" panose="020B0604030504040204" pitchFamily="50" charset="-128"/>
                <a:cs typeface="ＭＳ 明朝" panose="02020609040205080304" pitchFamily="17" charset="-128"/>
              </a:rPr>
              <a:t>2</a:t>
            </a:r>
            <a:r>
              <a:rPr lang="ja-JP" altLang="en-US" sz="1100" dirty="0">
                <a:effectLst/>
                <a:latin typeface="Meiryo UI" panose="020B0604030504040204" pitchFamily="50" charset="-128"/>
                <a:ea typeface="Meiryo UI" panose="020B0604030504040204" pitchFamily="50" charset="-128"/>
                <a:cs typeface="ＭＳ 明朝" panose="02020609040205080304" pitchFamily="17" charset="-128"/>
              </a:rPr>
              <a:t>）</a:t>
            </a:r>
            <a:r>
              <a:rPr lang="ja-JP" altLang="ja-JP" sz="1100" dirty="0">
                <a:effectLst/>
                <a:latin typeface="Meiryo UI" panose="020B0604030504040204" pitchFamily="50" charset="-128"/>
                <a:ea typeface="Meiryo UI" panose="020B0604030504040204" pitchFamily="50" charset="-128"/>
                <a:cs typeface="ＭＳ 明朝" panose="02020609040205080304" pitchFamily="17" charset="-128"/>
              </a:rPr>
              <a:t>農業経営において真に必要であ</a:t>
            </a:r>
            <a:endParaRPr lang="en-US" altLang="ja-JP" sz="1100" dirty="0">
              <a:effectLst/>
              <a:latin typeface="Meiryo UI" panose="020B0604030504040204" pitchFamily="50" charset="-128"/>
              <a:ea typeface="Meiryo UI" panose="020B0604030504040204" pitchFamily="50" charset="-128"/>
              <a:cs typeface="ＭＳ 明朝" panose="02020609040205080304" pitchFamily="17" charset="-128"/>
            </a:endParaRPr>
          </a:p>
          <a:p>
            <a:pPr marL="144000" indent="-144000"/>
            <a:r>
              <a:rPr lang="ja-JP" altLang="en-US" sz="1100" dirty="0">
                <a:effectLst/>
                <a:latin typeface="Meiryo UI" panose="020B0604030504040204" pitchFamily="50" charset="-128"/>
                <a:ea typeface="Meiryo UI" panose="020B0604030504040204" pitchFamily="50" charset="-128"/>
                <a:cs typeface="ＭＳ 明朝" panose="02020609040205080304" pitchFamily="17" charset="-128"/>
              </a:rPr>
              <a:t>　 </a:t>
            </a:r>
            <a:r>
              <a:rPr lang="ja-JP" altLang="ja-JP" sz="1100" dirty="0">
                <a:effectLst/>
                <a:latin typeface="Meiryo UI" panose="020B0604030504040204" pitchFamily="50" charset="-128"/>
                <a:ea typeface="Meiryo UI" panose="020B0604030504040204" pitchFamily="50" charset="-128"/>
                <a:cs typeface="ＭＳ 明朝" panose="02020609040205080304" pitchFamily="17" charset="-128"/>
              </a:rPr>
              <a:t>ること</a:t>
            </a:r>
            <a:r>
              <a:rPr lang="ja-JP" altLang="en-US" sz="1100" dirty="0">
                <a:effectLst/>
                <a:latin typeface="Meiryo UI" panose="020B0604030504040204" pitchFamily="50" charset="-128"/>
                <a:ea typeface="Meiryo UI" panose="020B0604030504040204" pitchFamily="50" charset="-128"/>
                <a:cs typeface="ＭＳ 明朝" panose="02020609040205080304" pitchFamily="17" charset="-128"/>
              </a:rPr>
              <a:t>、</a:t>
            </a:r>
            <a:r>
              <a:rPr lang="ja-JP" altLang="en-US" sz="1100" dirty="0">
                <a:latin typeface="Meiryo UI" panose="020B0604030504040204" pitchFamily="50" charset="-128"/>
                <a:ea typeface="Meiryo UI" panose="020B0604030504040204" pitchFamily="50" charset="-128"/>
                <a:cs typeface="ＭＳ 明朝" panose="02020609040205080304" pitchFamily="17" charset="-128"/>
              </a:rPr>
              <a:t>（</a:t>
            </a:r>
            <a:r>
              <a:rPr lang="en-US" altLang="ja-JP" sz="1100" dirty="0">
                <a:latin typeface="Meiryo UI" panose="020B0604030504040204" pitchFamily="50" charset="-128"/>
                <a:ea typeface="Meiryo UI" panose="020B0604030504040204" pitchFamily="50" charset="-128"/>
                <a:cs typeface="ＭＳ 明朝" panose="02020609040205080304" pitchFamily="17" charset="-128"/>
              </a:rPr>
              <a:t>3</a:t>
            </a:r>
            <a:r>
              <a:rPr lang="ja-JP" altLang="en-US" sz="1100" dirty="0">
                <a:latin typeface="Meiryo UI" panose="020B0604030504040204" pitchFamily="50" charset="-128"/>
                <a:ea typeface="Meiryo UI" panose="020B0604030504040204" pitchFamily="50" charset="-128"/>
                <a:cs typeface="ＭＳ 明朝" panose="02020609040205080304" pitchFamily="17" charset="-128"/>
              </a:rPr>
              <a:t>）</a:t>
            </a:r>
            <a:r>
              <a:rPr lang="ja-JP" altLang="ja-JP" sz="1100" dirty="0">
                <a:effectLst/>
                <a:latin typeface="Meiryo UI" panose="020B0604030504040204" pitchFamily="50" charset="-128"/>
                <a:ea typeface="Meiryo UI" panose="020B0604030504040204" pitchFamily="50" charset="-128"/>
                <a:cs typeface="ＭＳ 明朝" panose="02020609040205080304" pitchFamily="17" charset="-128"/>
              </a:rPr>
              <a:t>導入後の適正利用が確認できるものであること</a:t>
            </a:r>
            <a:r>
              <a:rPr lang="ja-JP" altLang="en-US" sz="1100" dirty="0">
                <a:effectLst/>
                <a:latin typeface="Meiryo UI" panose="020B0604030504040204" pitchFamily="50" charset="-128"/>
                <a:ea typeface="Meiryo UI" panose="020B0604030504040204" pitchFamily="50" charset="-128"/>
                <a:cs typeface="ＭＳ 明朝" panose="02020609040205080304" pitchFamily="17" charset="-128"/>
              </a:rPr>
              <a:t>の要件を全て満たす場合は、</a:t>
            </a:r>
            <a:r>
              <a:rPr kumimoji="1" lang="ja-JP" altLang="en-US" sz="1100" dirty="0">
                <a:latin typeface="+mn-lt"/>
                <a:ea typeface="Meiryo UI" panose="020B0604030504040204" pitchFamily="50" charset="-128"/>
              </a:rPr>
              <a:t>「⑨</a:t>
            </a:r>
            <a:r>
              <a:rPr kumimoji="1" lang="ja-JP" altLang="en-US" sz="1100" dirty="0">
                <a:latin typeface="Meiryo UI" panose="020B0604030504040204" pitchFamily="50" charset="-128"/>
                <a:ea typeface="Meiryo UI" panose="020B0604030504040204" pitchFamily="50" charset="-128"/>
              </a:rPr>
              <a:t>都道府県特認機械等（その他）」の</a:t>
            </a:r>
            <a:r>
              <a:rPr kumimoji="1" lang="ja-JP" altLang="en-US" sz="1100" b="0" dirty="0">
                <a:latin typeface="Meiryo UI" panose="020B0604030504040204" pitchFamily="50" charset="-128"/>
                <a:ea typeface="Meiryo UI" panose="020B0604030504040204" pitchFamily="50" charset="-128"/>
              </a:rPr>
              <a:t>対象に含まれます。</a:t>
            </a:r>
            <a:endParaRPr lang="ja-JP" altLang="en-US" sz="1100" dirty="0"/>
          </a:p>
        </p:txBody>
      </p:sp>
    </p:spTree>
    <p:extLst>
      <p:ext uri="{BB962C8B-B14F-4D97-AF65-F5344CB8AC3E}">
        <p14:creationId xmlns:p14="http://schemas.microsoft.com/office/powerpoint/2010/main" val="3128225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282" name="正方形/長方形 1"/>
          <p:cNvSpPr/>
          <p:nvPr/>
        </p:nvSpPr>
        <p:spPr>
          <a:xfrm>
            <a:off x="0" y="100231"/>
            <a:ext cx="6461760" cy="338554"/>
          </a:xfrm>
          <a:prstGeom prst="rect">
            <a:avLst/>
          </a:prstGeom>
        </p:spPr>
        <p:txBody>
          <a:bodyPr wrap="square">
            <a:spAutoFit/>
          </a:bodyPr>
          <a:lstStyle/>
          <a:p>
            <a:r>
              <a:rPr kumimoji="1" lang="en-US" altLang="ja-JP" sz="1600" b="1" dirty="0">
                <a:solidFill>
                  <a:srgbClr val="008000"/>
                </a:solidFill>
                <a:latin typeface="メイリオ" panose="020B0604030504040204" pitchFamily="50" charset="-128"/>
                <a:ea typeface="メイリオ" panose="020B0604030504040204" pitchFamily="50" charset="-128"/>
              </a:rPr>
              <a:t>【</a:t>
            </a:r>
            <a:r>
              <a:rPr kumimoji="1" lang="ja-JP" altLang="en-US" sz="1600" b="1" dirty="0">
                <a:solidFill>
                  <a:srgbClr val="008000"/>
                </a:solidFill>
                <a:latin typeface="メイリオ" panose="020B0604030504040204" pitchFamily="50" charset="-128"/>
                <a:ea typeface="メイリオ" panose="020B0604030504040204" pitchFamily="50" charset="-128"/>
              </a:rPr>
              <a:t>みどり農業推進優先枠の対象となる機械等</a:t>
            </a:r>
            <a:r>
              <a:rPr kumimoji="1" lang="en-US" altLang="ja-JP" sz="1600" b="1" dirty="0">
                <a:solidFill>
                  <a:srgbClr val="008000"/>
                </a:solidFill>
                <a:latin typeface="メイリオ" panose="020B0604030504040204" pitchFamily="50" charset="-128"/>
                <a:ea typeface="メイリオ" panose="020B0604030504040204" pitchFamily="50" charset="-128"/>
              </a:rPr>
              <a:t>】</a:t>
            </a:r>
            <a:endParaRPr lang="ja-JP" altLang="en-US" sz="1600" b="1" dirty="0">
              <a:solidFill>
                <a:srgbClr val="008000"/>
              </a:solidFill>
              <a:latin typeface="メイリオ" panose="020B0604030504040204" pitchFamily="50" charset="-128"/>
              <a:ea typeface="メイリオ" panose="020B0604030504040204" pitchFamily="50" charset="-128"/>
            </a:endParaRPr>
          </a:p>
        </p:txBody>
      </p:sp>
      <p:graphicFrame>
        <p:nvGraphicFramePr>
          <p:cNvPr id="1283" name="表 7"/>
          <p:cNvGraphicFramePr>
            <a:graphicFrameLocks noGrp="1"/>
          </p:cNvGraphicFramePr>
          <p:nvPr>
            <p:extLst>
              <p:ext uri="{D42A27DB-BD31-4B8C-83A1-F6EECF244321}">
                <p14:modId xmlns:p14="http://schemas.microsoft.com/office/powerpoint/2010/main" val="8350419"/>
              </p:ext>
            </p:extLst>
          </p:nvPr>
        </p:nvGraphicFramePr>
        <p:xfrm>
          <a:off x="142340" y="1087804"/>
          <a:ext cx="9619790" cy="2696260"/>
        </p:xfrm>
        <a:graphic>
          <a:graphicData uri="http://schemas.openxmlformats.org/drawingml/2006/table">
            <a:tbl>
              <a:tblPr firstRow="1" bandRow="1">
                <a:tableStyleId>{5C22544A-7EE6-4342-B048-85BDC9FD1C3A}</a:tableStyleId>
              </a:tblPr>
              <a:tblGrid>
                <a:gridCol w="9619790">
                  <a:extLst>
                    <a:ext uri="{9D8B030D-6E8A-4147-A177-3AD203B41FA5}"/>
                  </a:extLst>
                </a:gridCol>
              </a:tblGrid>
              <a:tr h="439859">
                <a:tc>
                  <a:txBody>
                    <a:bodyPr/>
                    <a:lstStyle/>
                    <a:p>
                      <a:pPr marL="360000" indent="-360000"/>
                      <a:r>
                        <a:rPr lang="ja-JP" altLang="en-US" sz="1400" b="0" dirty="0">
                          <a:solidFill>
                            <a:schemeClr val="tx1"/>
                          </a:solidFill>
                          <a:latin typeface="メイリオ" panose="020B0604030504040204" pitchFamily="50" charset="-128"/>
                          <a:ea typeface="メイリオ" panose="020B0604030504040204" pitchFamily="50" charset="-128"/>
                        </a:rPr>
                        <a:t>（１）</a:t>
                      </a:r>
                      <a:r>
                        <a:rPr lang="ja-JP" altLang="en-US" sz="1400" b="1" i="0" u="none" strike="noStrike" baseline="0" dirty="0">
                          <a:solidFill>
                            <a:srgbClr val="008000"/>
                          </a:solidFill>
                          <a:latin typeface="メイリオ" panose="020B0604030504040204" pitchFamily="50" charset="-128"/>
                          <a:ea typeface="メイリオ" panose="020B0604030504040204" pitchFamily="50" charset="-128"/>
                        </a:rPr>
                        <a:t>みどりの食料システム法</a:t>
                      </a:r>
                      <a:r>
                        <a:rPr kumimoji="0" lang="ja-JP" altLang="en-US" sz="1400" b="0" i="0"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ＭＳ 明朝" panose="02020609040205080304" pitchFamily="17" charset="-128"/>
                        </a:rPr>
                        <a:t>に基づき、</a:t>
                      </a:r>
                      <a:r>
                        <a:rPr kumimoji="0" lang="ja-JP" altLang="en-US" sz="1400" b="1" i="0" strike="noStrike" cap="none" normalizeH="0" baseline="0" dirty="0">
                          <a:ln>
                            <a:noFill/>
                          </a:ln>
                          <a:solidFill>
                            <a:srgbClr val="008000"/>
                          </a:solidFill>
                          <a:effectLst/>
                          <a:latin typeface="メイリオ" panose="020B0604030504040204" pitchFamily="50" charset="-128"/>
                          <a:ea typeface="メイリオ" panose="020B0604030504040204" pitchFamily="50" charset="-128"/>
                          <a:cs typeface="ＭＳ 明朝" panose="02020609040205080304" pitchFamily="17" charset="-128"/>
                        </a:rPr>
                        <a:t>環</a:t>
                      </a:r>
                      <a:r>
                        <a:rPr kumimoji="0" lang="ja-JP" altLang="en-US" sz="1400" b="1" i="0" strike="noStrike" cap="none" normalizeH="0" baseline="0" dirty="0" bmk="">
                          <a:ln>
                            <a:noFill/>
                          </a:ln>
                          <a:solidFill>
                            <a:srgbClr val="008000"/>
                          </a:solidFill>
                          <a:effectLst/>
                          <a:latin typeface="メイリオ" panose="020B0604030504040204" pitchFamily="50" charset="-128"/>
                          <a:ea typeface="メイリオ" panose="020B0604030504040204" pitchFamily="50" charset="-128"/>
                          <a:cs typeface="ＭＳ 明朝" panose="02020609040205080304" pitchFamily="17" charset="-128"/>
                        </a:rPr>
                        <a:t>境負荷低減事業活動実施計画</a:t>
                      </a:r>
                      <a:r>
                        <a:rPr kumimoji="0" lang="ja-JP" altLang="en-US" sz="1400" b="0" i="0" strike="noStrike" cap="none" normalizeH="0" baseline="0" dirty="0" bmk="">
                          <a:ln>
                            <a:noFill/>
                          </a:ln>
                          <a:solidFill>
                            <a:schemeClr val="tx1"/>
                          </a:solidFill>
                          <a:effectLst/>
                          <a:latin typeface="メイリオ" panose="020B0604030504040204" pitchFamily="50" charset="-128"/>
                          <a:ea typeface="メイリオ" panose="020B0604030504040204" pitchFamily="50" charset="-128"/>
                          <a:cs typeface="ＭＳ 明朝" panose="02020609040205080304" pitchFamily="17" charset="-128"/>
                        </a:rPr>
                        <a:t>又は</a:t>
                      </a:r>
                      <a:r>
                        <a:rPr kumimoji="0" lang="ja-JP" altLang="en-US" sz="1400" b="1" i="0" strike="noStrike" cap="none" normalizeH="0" baseline="0" dirty="0" bmk="">
                          <a:ln>
                            <a:noFill/>
                          </a:ln>
                          <a:solidFill>
                            <a:srgbClr val="008000"/>
                          </a:solidFill>
                          <a:effectLst/>
                          <a:latin typeface="メイリオ" panose="020B0604030504040204" pitchFamily="50" charset="-128"/>
                          <a:ea typeface="メイリオ" panose="020B0604030504040204" pitchFamily="50" charset="-128"/>
                          <a:cs typeface="ＭＳ 明朝" panose="02020609040205080304" pitchFamily="17" charset="-128"/>
                        </a:rPr>
                        <a:t>特定環境負荷低減事業活動実施計画</a:t>
                      </a:r>
                      <a:r>
                        <a:rPr kumimoji="0" lang="ja-JP" altLang="en-US" sz="1400" b="0" i="0" strike="noStrike" cap="none" normalizeH="0" baseline="0" dirty="0" bmk="">
                          <a:ln>
                            <a:noFill/>
                          </a:ln>
                          <a:solidFill>
                            <a:schemeClr val="tx1"/>
                          </a:solidFill>
                          <a:effectLst/>
                          <a:latin typeface="メイリオ" panose="020B0604030504040204" pitchFamily="50" charset="-128"/>
                          <a:ea typeface="メイリオ" panose="020B0604030504040204" pitchFamily="50" charset="-128"/>
                          <a:cs typeface="ＭＳ 明朝" panose="02020609040205080304" pitchFamily="17" charset="-128"/>
                        </a:rPr>
                        <a:t>の認定を受けた計画の活動に関連する機械等</a:t>
                      </a:r>
                    </a:p>
                  </a:txBody>
                  <a:tcPr>
                    <a:noFill/>
                  </a:tcPr>
                </a:tc>
                <a:extLst>
                  <a:ext uri="{0D108BD9-81ED-4DB2-BD59-A6C34878D82A}"/>
                </a:extLst>
              </a:tr>
              <a:tr h="1552443">
                <a:tc>
                  <a:txBody>
                    <a:bodyPr/>
                    <a:lstStyle/>
                    <a:p>
                      <a:pPr>
                        <a:lnSpc>
                          <a:spcPts val="1900"/>
                        </a:lnSpc>
                      </a:pP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　</a:t>
                      </a:r>
                      <a:r>
                        <a:rPr kumimoji="1" lang="ja-JP" altLang="en-US" sz="1400" b="0" dirty="0">
                          <a:solidFill>
                            <a:schemeClr val="tx1"/>
                          </a:solidFill>
                          <a:latin typeface="メイリオ" panose="020B0604030504040204" pitchFamily="50" charset="-128"/>
                          <a:ea typeface="メイリオ" panose="020B0604030504040204" pitchFamily="50" charset="-128"/>
                        </a:rPr>
                        <a:t>下記の環境負荷低減事業活動に関連する機械等</a:t>
                      </a:r>
                      <a:endParaRPr kumimoji="1" lang="en-US" altLang="ja-JP" sz="14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p>
                      <a:pPr>
                        <a:lnSpc>
                          <a:spcPts val="1900"/>
                        </a:lnSpc>
                      </a:pP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　　 ① 土づくり、化学肥料・化学農薬の使用低減の取組を一体的に行う事業活動（有機農業の取組を含む。）</a:t>
                      </a:r>
                    </a:p>
                    <a:p>
                      <a:pPr>
                        <a:lnSpc>
                          <a:spcPts val="1900"/>
                        </a:lnSpc>
                      </a:pP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　　 ② 温室効果ガスの排出の量の削減に資する事業活動</a:t>
                      </a:r>
                      <a:endParaRPr kumimoji="1" lang="en-US" altLang="ja-JP" sz="14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　　 ③ 別途、農林水産大臣が定める事業活動</a:t>
                      </a:r>
                      <a:endParaRPr kumimoji="1" lang="en-US" altLang="ja-JP" sz="14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200" b="0" i="0" u="none" strike="noStrike" kern="1200" baseline="0" dirty="0">
                          <a:solidFill>
                            <a:schemeClr val="tx1"/>
                          </a:solidFill>
                          <a:latin typeface="メイリオ" panose="020B0604030504040204" pitchFamily="50" charset="-128"/>
                          <a:ea typeface="メイリオ" panose="020B0604030504040204" pitchFamily="50" charset="-128"/>
                          <a:cs typeface="+mn-cs"/>
                        </a:rPr>
                        <a:t>　　　　　・ 水耕栽培における化学肥料・化学農薬使用低減・環境中への窒素・リン等の流出を抑制する飼料の投与等</a:t>
                      </a:r>
                      <a:endParaRPr kumimoji="1" lang="en-US" altLang="ja-JP" sz="12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200" b="0" i="0" u="none" strike="noStrike" kern="1200" baseline="0" dirty="0">
                          <a:solidFill>
                            <a:schemeClr val="tx1"/>
                          </a:solidFill>
                          <a:latin typeface="メイリオ" panose="020B0604030504040204" pitchFamily="50" charset="-128"/>
                          <a:ea typeface="メイリオ" panose="020B0604030504040204" pitchFamily="50" charset="-128"/>
                          <a:cs typeface="+mn-cs"/>
                        </a:rPr>
                        <a:t>　　　　　・ バイオ炭の農地への施用・プラスチック資材の排出又は流出の抑制</a:t>
                      </a:r>
                      <a:endParaRPr kumimoji="1" lang="en-US" altLang="ja-JP" sz="12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200" b="0" i="0" u="none" strike="noStrike" kern="1200" baseline="0" dirty="0">
                          <a:solidFill>
                            <a:schemeClr val="tx1"/>
                          </a:solidFill>
                          <a:latin typeface="メイリオ" panose="020B0604030504040204" pitchFamily="50" charset="-128"/>
                          <a:ea typeface="メイリオ" panose="020B0604030504040204" pitchFamily="50" charset="-128"/>
                          <a:cs typeface="+mn-cs"/>
                        </a:rPr>
                        <a:t>　　　　　・ 化学肥料・化学農薬の使用低減と合わせ、地域における生物多様性の保全に資する技術等を用いて行う事業活動</a:t>
                      </a:r>
                      <a:endParaRPr kumimoji="1" lang="en-US" altLang="ja-JP" sz="12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baseline="0" dirty="0">
                          <a:solidFill>
                            <a:schemeClr val="tx1"/>
                          </a:solidFill>
                          <a:latin typeface="メイリオ" panose="020B0604030504040204" pitchFamily="50" charset="-128"/>
                          <a:ea typeface="メイリオ" panose="020B0604030504040204" pitchFamily="50" charset="-128"/>
                          <a:cs typeface="+mn-cs"/>
                        </a:rPr>
                        <a:t>　　</a:t>
                      </a:r>
                      <a:endParaRPr kumimoji="1" lang="en-US" altLang="ja-JP" sz="8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　</a:t>
                      </a:r>
                      <a:r>
                        <a:rPr kumimoji="1" lang="en-US" altLang="ja-JP"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a:t>
                      </a: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　特定環境負荷低減事業活動は、地域の関係者が一体となって特定区域の区域内で行われる事業活動</a:t>
                      </a:r>
                      <a:endParaRPr kumimoji="1" lang="en-US" altLang="ja-JP" sz="14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txBody>
                  <a:tcPr marT="108000">
                    <a:solidFill>
                      <a:schemeClr val="accent3">
                        <a:lumMod val="40000"/>
                        <a:lumOff val="60000"/>
                      </a:schemeClr>
                    </a:solidFill>
                  </a:tcPr>
                </a:tc>
                <a:extLst>
                  <a:ext uri="{0D108BD9-81ED-4DB2-BD59-A6C34878D82A}"/>
                </a:extLst>
              </a:tr>
            </a:tbl>
          </a:graphicData>
        </a:graphic>
      </p:graphicFrame>
      <p:graphicFrame>
        <p:nvGraphicFramePr>
          <p:cNvPr id="1284" name="表 9"/>
          <p:cNvGraphicFramePr>
            <a:graphicFrameLocks noGrp="1"/>
          </p:cNvGraphicFramePr>
          <p:nvPr>
            <p:extLst>
              <p:ext uri="{D42A27DB-BD31-4B8C-83A1-F6EECF244321}">
                <p14:modId xmlns:p14="http://schemas.microsoft.com/office/powerpoint/2010/main" val="4087151875"/>
              </p:ext>
            </p:extLst>
          </p:nvPr>
        </p:nvGraphicFramePr>
        <p:xfrm>
          <a:off x="160312" y="3894192"/>
          <a:ext cx="9619790" cy="2930265"/>
        </p:xfrm>
        <a:graphic>
          <a:graphicData uri="http://schemas.openxmlformats.org/drawingml/2006/table">
            <a:tbl>
              <a:tblPr firstRow="1" bandRow="1">
                <a:tableStyleId>{5C22544A-7EE6-4342-B048-85BDC9FD1C3A}</a:tableStyleId>
              </a:tblPr>
              <a:tblGrid>
                <a:gridCol w="3710658">
                  <a:extLst>
                    <a:ext uri="{9D8B030D-6E8A-4147-A177-3AD203B41FA5}"/>
                  </a:extLst>
                </a:gridCol>
                <a:gridCol w="5909132">
                  <a:extLst>
                    <a:ext uri="{9D8B030D-6E8A-4147-A177-3AD203B41FA5}"/>
                  </a:extLst>
                </a:gridCol>
              </a:tblGrid>
              <a:tr h="302654">
                <a:tc gridSpan="2">
                  <a:txBody>
                    <a:bodyPr/>
                    <a:lstStyle/>
                    <a:p>
                      <a:r>
                        <a:rPr lang="ja-JP" altLang="en-US" sz="1400" b="0" dirty="0">
                          <a:solidFill>
                            <a:schemeClr val="tx1"/>
                          </a:solidFill>
                          <a:latin typeface="メイリオ" panose="020B0604030504040204" pitchFamily="50" charset="-128"/>
                          <a:ea typeface="メイリオ" panose="020B0604030504040204" pitchFamily="50" charset="-128"/>
                        </a:rPr>
                        <a:t>（２）</a:t>
                      </a:r>
                      <a:r>
                        <a:rPr lang="ja-JP" altLang="en-US" sz="1400" b="1" i="0" u="none" strike="noStrike" baseline="0" dirty="0">
                          <a:solidFill>
                            <a:srgbClr val="008000"/>
                          </a:solidFill>
                          <a:latin typeface="メイリオ" panose="020B0604030504040204" pitchFamily="50" charset="-128"/>
                          <a:ea typeface="メイリオ" panose="020B0604030504040204" pitchFamily="50" charset="-128"/>
                        </a:rPr>
                        <a:t>化石燃料使用量の</a:t>
                      </a:r>
                      <a:r>
                        <a:rPr lang="en-US" altLang="ja-JP" sz="1400" b="1" i="0" u="none" strike="noStrike" baseline="0" dirty="0">
                          <a:solidFill>
                            <a:srgbClr val="008000"/>
                          </a:solidFill>
                          <a:latin typeface="メイリオ" panose="020B0604030504040204" pitchFamily="50" charset="-128"/>
                          <a:ea typeface="メイリオ" panose="020B0604030504040204" pitchFamily="50" charset="-128"/>
                        </a:rPr>
                        <a:t>15</a:t>
                      </a:r>
                      <a:r>
                        <a:rPr lang="ja-JP" altLang="en-US" sz="1400" b="1" i="0" u="none" strike="noStrike" baseline="0" dirty="0">
                          <a:solidFill>
                            <a:srgbClr val="008000"/>
                          </a:solidFill>
                          <a:latin typeface="メイリオ" panose="020B0604030504040204" pitchFamily="50" charset="-128"/>
                          <a:ea typeface="メイリオ" panose="020B0604030504040204" pitchFamily="50" charset="-128"/>
                        </a:rPr>
                        <a:t>％以上の削減</a:t>
                      </a:r>
                      <a:r>
                        <a:rPr lang="ja-JP" altLang="en-US" sz="1400" b="0" i="0" u="none" strike="noStrike" baseline="0" dirty="0">
                          <a:solidFill>
                            <a:schemeClr val="tx1"/>
                          </a:solidFill>
                          <a:latin typeface="メイリオ" panose="020B0604030504040204" pitchFamily="50" charset="-128"/>
                          <a:ea typeface="メイリオ" panose="020B0604030504040204" pitchFamily="50" charset="-128"/>
                        </a:rPr>
                        <a:t>又は</a:t>
                      </a:r>
                      <a:r>
                        <a:rPr lang="ja-JP" altLang="en-US" sz="1400" b="1" i="0" u="none" strike="noStrike" baseline="0" dirty="0">
                          <a:solidFill>
                            <a:srgbClr val="008000"/>
                          </a:solidFill>
                          <a:latin typeface="メイリオ" panose="020B0604030504040204" pitchFamily="50" charset="-128"/>
                          <a:ea typeface="メイリオ" panose="020B0604030504040204" pitchFamily="50" charset="-128"/>
                        </a:rPr>
                        <a:t>化学肥料使用量の</a:t>
                      </a:r>
                      <a:r>
                        <a:rPr lang="en-US" altLang="ja-JP" sz="1400" b="1" i="0" u="none" strike="noStrike" baseline="0" dirty="0">
                          <a:solidFill>
                            <a:srgbClr val="008000"/>
                          </a:solidFill>
                          <a:latin typeface="メイリオ" panose="020B0604030504040204" pitchFamily="50" charset="-128"/>
                          <a:ea typeface="メイリオ" panose="020B0604030504040204" pitchFamily="50" charset="-128"/>
                        </a:rPr>
                        <a:t>20</a:t>
                      </a:r>
                      <a:r>
                        <a:rPr lang="ja-JP" altLang="en-US" sz="1400" b="1" i="0" u="none" strike="noStrike" baseline="0" dirty="0">
                          <a:solidFill>
                            <a:srgbClr val="008000"/>
                          </a:solidFill>
                          <a:latin typeface="メイリオ" panose="020B0604030504040204" pitchFamily="50" charset="-128"/>
                          <a:ea typeface="メイリオ" panose="020B0604030504040204" pitchFamily="50" charset="-128"/>
                        </a:rPr>
                        <a:t>％以上の削減</a:t>
                      </a:r>
                      <a:r>
                        <a:rPr lang="ja-JP" altLang="en-US" sz="1400" b="0" i="0" u="none" strike="noStrike" baseline="0" dirty="0">
                          <a:solidFill>
                            <a:schemeClr val="tx1"/>
                          </a:solidFill>
                          <a:latin typeface="メイリオ" panose="020B0604030504040204" pitchFamily="50" charset="-128"/>
                          <a:ea typeface="メイリオ" panose="020B0604030504040204" pitchFamily="50" charset="-128"/>
                        </a:rPr>
                        <a:t>を図る取組に必要な機械</a:t>
                      </a:r>
                      <a:r>
                        <a:rPr kumimoji="0" lang="ja-JP" altLang="en-US" sz="1400" b="0" i="0" strike="noStrike" cap="none" normalizeH="0" baseline="0" dirty="0" bmk="">
                          <a:ln>
                            <a:noFill/>
                          </a:ln>
                          <a:solidFill>
                            <a:schemeClr val="tx1"/>
                          </a:solidFill>
                          <a:effectLst/>
                          <a:latin typeface="メイリオ" panose="020B0604030504040204" pitchFamily="50" charset="-128"/>
                          <a:ea typeface="メイリオ" panose="020B0604030504040204" pitchFamily="50" charset="-128"/>
                          <a:cs typeface="ＭＳ 明朝" panose="02020609040205080304" pitchFamily="17" charset="-128"/>
                        </a:rPr>
                        <a:t>等</a:t>
                      </a:r>
                      <a:endParaRPr kumimoji="0" lang="en-US" altLang="ja-JP" sz="1400" b="0" i="0" strike="noStrike" cap="none" normalizeH="0" baseline="0" dirty="0" bmk="">
                        <a:ln>
                          <a:noFill/>
                        </a:ln>
                        <a:solidFill>
                          <a:schemeClr val="tx1"/>
                        </a:solidFill>
                        <a:effectLst/>
                        <a:latin typeface="メイリオ" panose="020B0604030504040204" pitchFamily="50" charset="-128"/>
                        <a:ea typeface="メイリオ" panose="020B0604030504040204" pitchFamily="50" charset="-128"/>
                        <a:cs typeface="ＭＳ 明朝" panose="02020609040205080304" pitchFamily="17" charset="-128"/>
                      </a:endParaRPr>
                    </a:p>
                  </a:txBody>
                  <a:tcPr>
                    <a:solidFill>
                      <a:schemeClr val="bg1"/>
                    </a:solidFill>
                  </a:tcPr>
                </a:tc>
                <a:tc hMerge="1">
                  <a:txBody>
                    <a:bodyPr/>
                    <a:lstStyle/>
                    <a:p>
                      <a:endParaRPr kumimoji="1" lang="ja-JP" altLang="en-US" dirty="0"/>
                    </a:p>
                  </a:txBody>
                  <a:tcPr>
                    <a:solidFill>
                      <a:schemeClr val="bg1"/>
                    </a:solidFill>
                  </a:tcPr>
                </a:tc>
                <a:extLst>
                  <a:ext uri="{0D108BD9-81ED-4DB2-BD59-A6C34878D82A}"/>
                </a:extLst>
              </a:tr>
              <a:tr h="357465">
                <a:tc>
                  <a:txBody>
                    <a:bodyPr/>
                    <a:lstStyle/>
                    <a:p>
                      <a:pPr algn="ctr"/>
                      <a:r>
                        <a:rPr kumimoji="1" lang="ja-JP" altLang="en-US" sz="1400" b="1" dirty="0">
                          <a:latin typeface="メイリオ" panose="020B0604030504040204" pitchFamily="50" charset="-128"/>
                          <a:ea typeface="メイリオ" panose="020B0604030504040204" pitchFamily="50" charset="-128"/>
                        </a:rPr>
                        <a:t>取組内容</a:t>
                      </a:r>
                    </a:p>
                  </a:txBody>
                  <a:tcPr anchor="b">
                    <a:solidFill>
                      <a:schemeClr val="bg1">
                        <a:lumMod val="65000"/>
                      </a:schemeClr>
                    </a:solidFill>
                  </a:tcPr>
                </a:tc>
                <a:tc>
                  <a:txBody>
                    <a:bodyPr/>
                    <a:lstStyle/>
                    <a:p>
                      <a:pPr algn="ctr"/>
                      <a:r>
                        <a:rPr kumimoji="1" lang="ja-JP" altLang="en-US" sz="1400" b="1" dirty="0">
                          <a:latin typeface="メイリオ" panose="020B0604030504040204" pitchFamily="50" charset="-128"/>
                          <a:ea typeface="メイリオ" panose="020B0604030504040204" pitchFamily="50" charset="-128"/>
                        </a:rPr>
                        <a:t>対象となる機械等の例</a:t>
                      </a:r>
                      <a:endParaRPr kumimoji="1" lang="en-US" altLang="ja-JP" sz="1400" b="1" dirty="0">
                        <a:latin typeface="メイリオ" panose="020B0604030504040204" pitchFamily="50" charset="-128"/>
                        <a:ea typeface="メイリオ" panose="020B0604030504040204" pitchFamily="50" charset="-128"/>
                      </a:endParaRPr>
                    </a:p>
                  </a:txBody>
                  <a:tcPr anchor="b">
                    <a:solidFill>
                      <a:schemeClr val="bg1">
                        <a:lumMod val="65000"/>
                      </a:schemeClr>
                    </a:solidFill>
                  </a:tcPr>
                </a:tc>
                <a:extLst>
                  <a:ext uri="{0D108BD9-81ED-4DB2-BD59-A6C34878D82A}"/>
                </a:extLst>
              </a:tr>
              <a:tr h="252000">
                <a:tc rowSpan="5">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400" dirty="0">
                          <a:latin typeface="メイリオ" panose="020B0604030504040204" pitchFamily="50" charset="-128"/>
                          <a:ea typeface="メイリオ" panose="020B0604030504040204" pitchFamily="50" charset="-128"/>
                        </a:rPr>
                        <a:t>　化石燃料を</a:t>
                      </a:r>
                      <a:r>
                        <a:rPr kumimoji="1" lang="en-US" altLang="ja-JP" sz="1400" dirty="0">
                          <a:latin typeface="メイリオ" panose="020B0604030504040204" pitchFamily="50" charset="-128"/>
                          <a:ea typeface="メイリオ" panose="020B0604030504040204" pitchFamily="50" charset="-128"/>
                        </a:rPr>
                        <a:t>15</a:t>
                      </a:r>
                      <a:r>
                        <a:rPr kumimoji="1" lang="ja-JP" altLang="en-US" sz="1400" dirty="0">
                          <a:latin typeface="メイリオ" panose="020B0604030504040204" pitchFamily="50" charset="-128"/>
                          <a:ea typeface="メイリオ" panose="020B0604030504040204" pitchFamily="50" charset="-128"/>
                        </a:rPr>
                        <a:t>％以上削減</a:t>
                      </a:r>
                    </a:p>
                  </a:txBody>
                  <a:tcPr anchor="ctr">
                    <a:solidFill>
                      <a:schemeClr val="accent3">
                        <a:lumMod val="40000"/>
                        <a:lumOff val="60000"/>
                      </a:schemeClr>
                    </a:solidFill>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100" dirty="0">
                          <a:latin typeface="メイリオ" panose="020B0604030504040204" pitchFamily="50" charset="-128"/>
                          <a:ea typeface="メイリオ" panose="020B0604030504040204" pitchFamily="50" charset="-128"/>
                        </a:rPr>
                        <a:t>・ 木質バイオマスボイラー</a:t>
                      </a:r>
                      <a:endParaRPr kumimoji="1" lang="en-US" altLang="ja-JP" sz="1100" dirty="0">
                        <a:latin typeface="メイリオ" panose="020B0604030504040204" pitchFamily="50" charset="-128"/>
                        <a:ea typeface="メイリオ" panose="020B0604030504040204" pitchFamily="50" charset="-128"/>
                      </a:endParaRPr>
                    </a:p>
                  </a:txBody>
                  <a:tcPr marT="72000" marB="0" anchor="ctr">
                    <a:solidFill>
                      <a:schemeClr val="accent3">
                        <a:lumMod val="40000"/>
                        <a:lumOff val="60000"/>
                      </a:schemeClr>
                    </a:solidFill>
                  </a:tcPr>
                </a:tc>
                <a:extLst>
                  <a:ext uri="{0D108BD9-81ED-4DB2-BD59-A6C34878D82A}"/>
                </a:extLst>
              </a:tr>
              <a:tr h="252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化石燃料使用量の</a:t>
                      </a:r>
                      <a:r>
                        <a:rPr kumimoji="1" lang="en-US" altLang="ja-JP" sz="1400" dirty="0">
                          <a:latin typeface="Meiryo UI" panose="020B0604030504040204" pitchFamily="50" charset="-128"/>
                          <a:ea typeface="Meiryo UI" panose="020B0604030504040204" pitchFamily="50" charset="-128"/>
                        </a:rPr>
                        <a:t>15</a:t>
                      </a:r>
                      <a:r>
                        <a:rPr kumimoji="1" lang="ja-JP" altLang="en-US" sz="1400" dirty="0">
                          <a:latin typeface="Meiryo UI" panose="020B0604030504040204" pitchFamily="50" charset="-128"/>
                          <a:ea typeface="Meiryo UI" panose="020B0604030504040204" pitchFamily="50" charset="-128"/>
                        </a:rPr>
                        <a:t>％以上の削減</a:t>
                      </a:r>
                    </a:p>
                  </a:txBody>
                  <a:tcPr>
                    <a:solidFill>
                      <a:schemeClr val="accent3">
                        <a:lumMod val="60000"/>
                        <a:lumOff val="40000"/>
                      </a:schemeClr>
                    </a:solidFill>
                  </a:tcPr>
                </a:tc>
                <a:tc>
                  <a:txBody>
                    <a:bodyPr/>
                    <a:lstStyle/>
                    <a:p>
                      <a:pPr>
                        <a:lnSpc>
                          <a:spcPts val="1000"/>
                        </a:lnSpc>
                      </a:pPr>
                      <a:r>
                        <a:rPr kumimoji="1" lang="ja-JP" altLang="en-US" sz="1100" dirty="0">
                          <a:latin typeface="メイリオ" panose="020B0604030504040204" pitchFamily="50" charset="-128"/>
                          <a:ea typeface="メイリオ" panose="020B0604030504040204" pitchFamily="50" charset="-128"/>
                        </a:rPr>
                        <a:t>・ 燃油暖房機とヒートポンプの併用</a:t>
                      </a:r>
                      <a:endParaRPr kumimoji="1" lang="en-US" altLang="ja-JP" sz="1100" dirty="0">
                        <a:latin typeface="メイリオ" panose="020B0604030504040204" pitchFamily="50" charset="-128"/>
                        <a:ea typeface="メイリオ" panose="020B0604030504040204" pitchFamily="50" charset="-128"/>
                      </a:endParaRPr>
                    </a:p>
                  </a:txBody>
                  <a:tcPr marT="72000" marB="0" anchor="ctr">
                    <a:solidFill>
                      <a:schemeClr val="accent3">
                        <a:lumMod val="40000"/>
                        <a:lumOff val="60000"/>
                      </a:schemeClr>
                    </a:solidFill>
                  </a:tcPr>
                </a:tc>
                <a:extLst>
                  <a:ext uri="{0D108BD9-81ED-4DB2-BD59-A6C34878D82A}"/>
                </a:extLst>
              </a:tr>
              <a:tr h="252000">
                <a:tc vMerge="1">
                  <a:txBody>
                    <a:bodyPr/>
                    <a:lstStyle/>
                    <a:p>
                      <a:endParaRPr kumimoji="1" lang="ja-JP" altLang="en-US"/>
                    </a:p>
                  </a:txBody>
                  <a:tcPr/>
                </a:tc>
                <a:tc>
                  <a:txBody>
                    <a:bodyPr/>
                    <a:lstStyle/>
                    <a:p>
                      <a:pPr>
                        <a:lnSpc>
                          <a:spcPts val="1000"/>
                        </a:lnSpc>
                      </a:pPr>
                      <a:r>
                        <a:rPr kumimoji="1" lang="ja-JP" altLang="en-US" sz="1100" dirty="0">
                          <a:latin typeface="メイリオ" panose="020B0604030504040204" pitchFamily="50" charset="-128"/>
                          <a:ea typeface="メイリオ" panose="020B0604030504040204" pitchFamily="50" charset="-128"/>
                        </a:rPr>
                        <a:t>・ 電動草刈機</a:t>
                      </a:r>
                      <a:endParaRPr kumimoji="1" lang="en-US" altLang="ja-JP" sz="1100" dirty="0">
                        <a:latin typeface="メイリオ" panose="020B0604030504040204" pitchFamily="50" charset="-128"/>
                        <a:ea typeface="メイリオ" panose="020B0604030504040204" pitchFamily="50" charset="-128"/>
                      </a:endParaRPr>
                    </a:p>
                  </a:txBody>
                  <a:tcPr marT="72000" marB="0" anchor="ctr">
                    <a:solidFill>
                      <a:schemeClr val="accent3">
                        <a:lumMod val="40000"/>
                        <a:lumOff val="60000"/>
                      </a:schemeClr>
                    </a:solidFill>
                  </a:tcPr>
                </a:tc>
                <a:extLst>
                  <a:ext uri="{0D108BD9-81ED-4DB2-BD59-A6C34878D82A}"/>
                </a:extLst>
              </a:tr>
              <a:tr h="252000">
                <a:tc vMerge="1">
                  <a:txBody>
                    <a:bodyPr/>
                    <a:lstStyle/>
                    <a:p>
                      <a:endParaRPr kumimoji="1" lang="ja-JP" altLang="en-US"/>
                    </a:p>
                  </a:txBody>
                  <a:tcPr/>
                </a:tc>
                <a:tc>
                  <a:txBody>
                    <a:bodyPr/>
                    <a:lstStyle/>
                    <a:p>
                      <a:pPr>
                        <a:lnSpc>
                          <a:spcPts val="1000"/>
                        </a:lnSpc>
                      </a:pPr>
                      <a:r>
                        <a:rPr kumimoji="1" lang="ja-JP" altLang="en-US" sz="1100" dirty="0">
                          <a:latin typeface="メイリオ" panose="020B0604030504040204" pitchFamily="50" charset="-128"/>
                          <a:ea typeface="メイリオ" panose="020B0604030504040204" pitchFamily="50" charset="-128"/>
                        </a:rPr>
                        <a:t>・ 水田水管理省力化システム</a:t>
                      </a:r>
                      <a:endParaRPr kumimoji="1" lang="en-US" altLang="ja-JP" sz="1100" dirty="0">
                        <a:latin typeface="メイリオ" panose="020B0604030504040204" pitchFamily="50" charset="-128"/>
                        <a:ea typeface="メイリオ" panose="020B0604030504040204" pitchFamily="50" charset="-128"/>
                      </a:endParaRPr>
                    </a:p>
                  </a:txBody>
                  <a:tcPr marT="72000" marB="0" anchor="ctr">
                    <a:solidFill>
                      <a:schemeClr val="accent3">
                        <a:lumMod val="40000"/>
                        <a:lumOff val="60000"/>
                      </a:schemeClr>
                    </a:solidFill>
                  </a:tcPr>
                </a:tc>
                <a:extLst>
                  <a:ext uri="{0D108BD9-81ED-4DB2-BD59-A6C34878D82A}"/>
                </a:extLst>
              </a:tr>
              <a:tr h="252000">
                <a:tc vMerge="1">
                  <a:txBody>
                    <a:bodyPr/>
                    <a:lstStyle/>
                    <a:p>
                      <a:endParaRPr kumimoji="1" lang="ja-JP" altLang="en-US"/>
                    </a:p>
                  </a:txBody>
                  <a:tcPr/>
                </a:tc>
                <a:tc>
                  <a:txBody>
                    <a:bodyPr/>
                    <a:lstStyle/>
                    <a:p>
                      <a:pPr>
                        <a:lnSpc>
                          <a:spcPts val="1000"/>
                        </a:lnSpc>
                      </a:pPr>
                      <a:r>
                        <a:rPr kumimoji="1" lang="ja-JP" altLang="en-US" sz="1100" dirty="0">
                          <a:latin typeface="メイリオ" panose="020B0604030504040204" pitchFamily="50" charset="-128"/>
                          <a:ea typeface="メイリオ" panose="020B0604030504040204" pitchFamily="50" charset="-128"/>
                        </a:rPr>
                        <a:t>・ </a:t>
                      </a:r>
                      <a:r>
                        <a:rPr kumimoji="1" lang="en-US" altLang="ja-JP" sz="1100" dirty="0">
                          <a:latin typeface="メイリオ" panose="020B0604030504040204" pitchFamily="50" charset="-128"/>
                          <a:ea typeface="メイリオ" panose="020B0604030504040204" pitchFamily="50" charset="-128"/>
                        </a:rPr>
                        <a:t>GNSS</a:t>
                      </a:r>
                      <a:r>
                        <a:rPr kumimoji="1" lang="ja-JP" altLang="en-US" sz="1100" dirty="0">
                          <a:latin typeface="メイリオ" panose="020B0604030504040204" pitchFamily="50" charset="-128"/>
                          <a:ea typeface="メイリオ" panose="020B0604030504040204" pitchFamily="50" charset="-128"/>
                        </a:rPr>
                        <a:t>自動操舵システム</a:t>
                      </a:r>
                      <a:endParaRPr kumimoji="1" lang="en-US" altLang="ja-JP" sz="1100" dirty="0">
                        <a:latin typeface="メイリオ" panose="020B0604030504040204" pitchFamily="50" charset="-128"/>
                        <a:ea typeface="メイリオ" panose="020B0604030504040204" pitchFamily="50" charset="-128"/>
                      </a:endParaRPr>
                    </a:p>
                  </a:txBody>
                  <a:tcPr marT="72000" marB="0" anchor="ctr">
                    <a:solidFill>
                      <a:schemeClr val="accent3">
                        <a:lumMod val="40000"/>
                        <a:lumOff val="60000"/>
                      </a:schemeClr>
                    </a:solidFill>
                  </a:tcPr>
                </a:tc>
                <a:extLst>
                  <a:ext uri="{0D108BD9-81ED-4DB2-BD59-A6C34878D82A}"/>
                </a:extLst>
              </a:tr>
              <a:tr h="252000">
                <a:tc rowSpan="4">
                  <a:txBody>
                    <a:bodyPr/>
                    <a:lstStyle/>
                    <a:p>
                      <a:pPr algn="l">
                        <a:lnSpc>
                          <a:spcPts val="1000"/>
                        </a:lnSpc>
                      </a:pPr>
                      <a:r>
                        <a:rPr kumimoji="1" lang="ja-JP" altLang="en-US" sz="1400" dirty="0">
                          <a:latin typeface="メイリオ" panose="020B0604030504040204" pitchFamily="50" charset="-128"/>
                          <a:ea typeface="メイリオ" panose="020B0604030504040204" pitchFamily="50" charset="-128"/>
                        </a:rPr>
                        <a:t>　化学肥料を</a:t>
                      </a:r>
                      <a:r>
                        <a:rPr kumimoji="1" lang="en-US" altLang="ja-JP" sz="1400" dirty="0">
                          <a:latin typeface="メイリオ" panose="020B0604030504040204" pitchFamily="50" charset="-128"/>
                          <a:ea typeface="メイリオ" panose="020B0604030504040204" pitchFamily="50" charset="-128"/>
                        </a:rPr>
                        <a:t>20</a:t>
                      </a:r>
                      <a:r>
                        <a:rPr kumimoji="1" lang="ja-JP" altLang="en-US" sz="1400" dirty="0">
                          <a:latin typeface="メイリオ" panose="020B0604030504040204" pitchFamily="50" charset="-128"/>
                          <a:ea typeface="メイリオ" panose="020B0604030504040204" pitchFamily="50" charset="-128"/>
                        </a:rPr>
                        <a:t>％以上削減</a:t>
                      </a:r>
                    </a:p>
                  </a:txBody>
                  <a:tcPr anchor="ctr">
                    <a:solidFill>
                      <a:schemeClr val="accent3">
                        <a:lumMod val="40000"/>
                        <a:lumOff val="60000"/>
                      </a:schemeClr>
                    </a:solidFill>
                  </a:tcPr>
                </a:tc>
                <a:tc>
                  <a:txBody>
                    <a:bodyPr/>
                    <a:lstStyle/>
                    <a:p>
                      <a:pPr>
                        <a:lnSpc>
                          <a:spcPts val="1000"/>
                        </a:lnSpc>
                      </a:pPr>
                      <a:r>
                        <a:rPr kumimoji="1" lang="ja-JP" altLang="en-US" sz="1100" dirty="0">
                          <a:latin typeface="メイリオ" panose="020B0604030504040204" pitchFamily="50" charset="-128"/>
                          <a:ea typeface="メイリオ" panose="020B0604030504040204" pitchFamily="50" charset="-128"/>
                        </a:rPr>
                        <a:t>・ マニュアスプレッダ（堆肥散布機）</a:t>
                      </a:r>
                    </a:p>
                  </a:txBody>
                  <a:tcPr marT="72000" marB="0" anchor="ctr">
                    <a:solidFill>
                      <a:schemeClr val="accent3">
                        <a:lumMod val="40000"/>
                        <a:lumOff val="60000"/>
                      </a:schemeClr>
                    </a:solidFill>
                  </a:tcPr>
                </a:tc>
                <a:extLst>
                  <a:ext uri="{0D108BD9-81ED-4DB2-BD59-A6C34878D82A}"/>
                </a:extLst>
              </a:tr>
              <a:tr h="252000">
                <a:tc vMerge="1">
                  <a:txBody>
                    <a:bodyPr/>
                    <a:lstStyle/>
                    <a:p>
                      <a:endParaRPr kumimoji="1" lang="ja-JP" altLang="en-US"/>
                    </a:p>
                  </a:txBody>
                  <a:tcPr/>
                </a:tc>
                <a:tc>
                  <a:txBody>
                    <a:bodyPr/>
                    <a:lstStyle/>
                    <a:p>
                      <a:pPr>
                        <a:lnSpc>
                          <a:spcPts val="1000"/>
                        </a:lnSpc>
                      </a:pPr>
                      <a:r>
                        <a:rPr kumimoji="1" lang="ja-JP" altLang="en-US" sz="1100" dirty="0">
                          <a:latin typeface="メイリオ" panose="020B0604030504040204" pitchFamily="50" charset="-128"/>
                          <a:ea typeface="メイリオ" panose="020B0604030504040204" pitchFamily="50" charset="-128"/>
                        </a:rPr>
                        <a:t>・ 土壌センサ搭載型可変施肥田植機</a:t>
                      </a:r>
                    </a:p>
                  </a:txBody>
                  <a:tcPr marT="72000" marB="0" anchor="ctr">
                    <a:solidFill>
                      <a:schemeClr val="accent3">
                        <a:lumMod val="40000"/>
                        <a:lumOff val="60000"/>
                      </a:schemeClr>
                    </a:solidFill>
                  </a:tcPr>
                </a:tc>
                <a:extLst>
                  <a:ext uri="{0D108BD9-81ED-4DB2-BD59-A6C34878D82A}"/>
                </a:extLst>
              </a:tr>
              <a:tr h="252000">
                <a:tc vMerge="1">
                  <a:txBody>
                    <a:bodyPr/>
                    <a:lstStyle/>
                    <a:p>
                      <a:endParaRPr kumimoji="1" lang="ja-JP" altLang="en-US"/>
                    </a:p>
                  </a:txBody>
                  <a:tcPr/>
                </a:tc>
                <a:tc>
                  <a:txBody>
                    <a:bodyPr/>
                    <a:lstStyle/>
                    <a:p>
                      <a:pPr>
                        <a:lnSpc>
                          <a:spcPts val="1000"/>
                        </a:lnSpc>
                      </a:pPr>
                      <a:r>
                        <a:rPr kumimoji="1" lang="ja-JP" altLang="en-US" sz="1100" dirty="0">
                          <a:latin typeface="メイリオ" panose="020B0604030504040204" pitchFamily="50" charset="-128"/>
                          <a:ea typeface="メイリオ" panose="020B0604030504040204" pitchFamily="50" charset="-128"/>
                        </a:rPr>
                        <a:t>・ ハウス栽培における自動かん水システム</a:t>
                      </a:r>
                    </a:p>
                  </a:txBody>
                  <a:tcPr marT="72000" marB="0" anchor="ctr">
                    <a:solidFill>
                      <a:schemeClr val="accent3">
                        <a:lumMod val="40000"/>
                        <a:lumOff val="60000"/>
                      </a:schemeClr>
                    </a:solidFill>
                  </a:tcPr>
                </a:tc>
                <a:extLst>
                  <a:ext uri="{0D108BD9-81ED-4DB2-BD59-A6C34878D82A}"/>
                </a:extLst>
              </a:tr>
              <a:tr h="252000">
                <a:tc vMerge="1">
                  <a:txBody>
                    <a:bodyPr/>
                    <a:lstStyle/>
                    <a:p>
                      <a:endParaRPr kumimoji="1" lang="ja-JP" altLang="en-US"/>
                    </a:p>
                  </a:txBody>
                  <a:tcPr/>
                </a:tc>
                <a:tc>
                  <a:txBody>
                    <a:bodyPr/>
                    <a:lstStyle/>
                    <a:p>
                      <a:pPr>
                        <a:lnSpc>
                          <a:spcPts val="1000"/>
                        </a:lnSpc>
                      </a:pPr>
                      <a:r>
                        <a:rPr kumimoji="1" lang="ja-JP" altLang="en-US" sz="1100" dirty="0">
                          <a:latin typeface="メイリオ" panose="020B0604030504040204" pitchFamily="50" charset="-128"/>
                          <a:ea typeface="メイリオ" panose="020B0604030504040204" pitchFamily="50" charset="-128"/>
                        </a:rPr>
                        <a:t>・ 局所施肥ドローン</a:t>
                      </a:r>
                    </a:p>
                  </a:txBody>
                  <a:tcPr marT="72000" marB="0" anchor="ctr">
                    <a:solidFill>
                      <a:schemeClr val="accent3">
                        <a:lumMod val="40000"/>
                        <a:lumOff val="60000"/>
                      </a:schemeClr>
                    </a:solidFill>
                  </a:tcPr>
                </a:tc>
                <a:extLst>
                  <a:ext uri="{0D108BD9-81ED-4DB2-BD59-A6C34878D82A}"/>
                </a:extLst>
              </a:tr>
            </a:tbl>
          </a:graphicData>
        </a:graphic>
      </p:graphicFrame>
      <p:sp>
        <p:nvSpPr>
          <p:cNvPr id="1285" name="四角形: 角を丸くする 3"/>
          <p:cNvSpPr/>
          <p:nvPr/>
        </p:nvSpPr>
        <p:spPr>
          <a:xfrm>
            <a:off x="9526404" y="6473166"/>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11</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286" name="テキスト ボックス 7"/>
          <p:cNvSpPr txBox="1"/>
          <p:nvPr/>
        </p:nvSpPr>
        <p:spPr>
          <a:xfrm>
            <a:off x="0" y="457527"/>
            <a:ext cx="9906000" cy="646331"/>
          </a:xfrm>
          <a:prstGeom prst="rect">
            <a:avLst/>
          </a:prstGeom>
          <a:noFill/>
        </p:spPr>
        <p:txBody>
          <a:bodyPr wrap="square" lIns="180000">
            <a:spAutoFit/>
          </a:bodyPr>
          <a:lstStyle/>
          <a:p>
            <a:r>
              <a:rPr lang="ja-JP" altLang="en-US" sz="1400" dirty="0">
                <a:latin typeface="メイリオ" panose="020B0604030504040204" pitchFamily="50" charset="-128"/>
                <a:ea typeface="メイリオ" panose="020B0604030504040204" pitchFamily="50" charset="-128"/>
              </a:rPr>
              <a:t>　以下の（１）及び（２）に該当する機械等が対象です。また、併せて対象とすることも可能です。</a:t>
            </a:r>
            <a:endParaRPr lang="en-US" altLang="ja-JP" sz="1400" dirty="0">
              <a:latin typeface="メイリオ" panose="020B0604030504040204" pitchFamily="50" charset="-128"/>
              <a:ea typeface="メイリオ" panose="020B0604030504040204" pitchFamily="50" charset="-128"/>
            </a:endParaRPr>
          </a:p>
          <a:p>
            <a:endParaRPr lang="en-US" altLang="ja-JP" sz="100" dirty="0">
              <a:latin typeface="メイリオ" panose="020B0604030504040204" pitchFamily="50" charset="-128"/>
              <a:ea typeface="メイリオ" panose="020B0604030504040204" pitchFamily="50" charset="-128"/>
            </a:endParaRPr>
          </a:p>
          <a:p>
            <a:pPr marL="144000" indent="-457200"/>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　助成対象者の事業費の２分の１を超える額を、対象機械等（対象機械及びその関連機械等）の導入に充てる場合に、その助成対象者の事業費全体を優先枠の対象とします。</a:t>
            </a:r>
          </a:p>
        </p:txBody>
      </p:sp>
    </p:spTree>
    <p:extLst>
      <p:ext uri="{BB962C8B-B14F-4D97-AF65-F5344CB8AC3E}">
        <p14:creationId xmlns:p14="http://schemas.microsoft.com/office/powerpoint/2010/main" val="591887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292" name="正方形/長方形 17"/>
          <p:cNvSpPr/>
          <p:nvPr/>
        </p:nvSpPr>
        <p:spPr>
          <a:xfrm>
            <a:off x="4194702" y="2152831"/>
            <a:ext cx="5760073" cy="4217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4295" tIns="37148" rIns="74295" bIns="37148"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kumimoji="1" lang="ja-JP" altLang="en-US" sz="894" dirty="0">
              <a:latin typeface="メイリオ" panose="020B0604030504040204" pitchFamily="50" charset="-128"/>
              <a:ea typeface="メイリオ" panose="020B0604030504040204" pitchFamily="50" charset="-128"/>
            </a:endParaRPr>
          </a:p>
        </p:txBody>
      </p:sp>
      <p:cxnSp>
        <p:nvCxnSpPr>
          <p:cNvPr id="1293" name="直線コネクタ 28"/>
          <p:cNvCxnSpPr>
            <a:cxnSpLocks/>
          </p:cNvCxnSpPr>
          <p:nvPr/>
        </p:nvCxnSpPr>
        <p:spPr>
          <a:xfrm>
            <a:off x="670424" y="409589"/>
            <a:ext cx="8565146" cy="0"/>
          </a:xfrm>
          <a:prstGeom prst="line">
            <a:avLst/>
          </a:prstGeom>
          <a:ln w="60325" cmpd="thickThi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294" name="正方形/長方形 31"/>
          <p:cNvSpPr/>
          <p:nvPr/>
        </p:nvSpPr>
        <p:spPr>
          <a:xfrm>
            <a:off x="2153130" y="-19549"/>
            <a:ext cx="5599735" cy="400110"/>
          </a:xfrm>
          <a:prstGeom prst="rect">
            <a:avLst/>
          </a:prstGeom>
        </p:spPr>
        <p:txBody>
          <a:bodyPr wrap="square">
            <a:spAutoFit/>
          </a:bodyPr>
          <a:lstStyle/>
          <a:p>
            <a:pPr algn="ctr"/>
            <a:r>
              <a:rPr lang="ja-JP" altLang="en-US" sz="2000" b="1" dirty="0">
                <a:solidFill>
                  <a:schemeClr val="accent1">
                    <a:lumMod val="75000"/>
                  </a:schemeClr>
                </a:solidFill>
                <a:latin typeface="メイリオ" panose="020B0604030504040204" pitchFamily="50" charset="-128"/>
                <a:ea typeface="メイリオ" panose="020B0604030504040204" pitchFamily="50" charset="-128"/>
              </a:rPr>
              <a:t>　</a:t>
            </a:r>
            <a:r>
              <a:rPr lang="en-US" altLang="ja-JP" sz="2000" b="1" dirty="0">
                <a:solidFill>
                  <a:schemeClr val="accent1">
                    <a:lumMod val="75000"/>
                  </a:schemeClr>
                </a:solidFill>
                <a:latin typeface="メイリオ" panose="020B0604030504040204" pitchFamily="50" charset="-128"/>
                <a:ea typeface="メイリオ" panose="020B0604030504040204" pitchFamily="50" charset="-128"/>
              </a:rPr>
              <a:t>Ⅴ</a:t>
            </a:r>
            <a:r>
              <a:rPr lang="ja-JP" altLang="en-US" sz="2000" b="1" dirty="0">
                <a:solidFill>
                  <a:schemeClr val="accent1">
                    <a:lumMod val="75000"/>
                  </a:schemeClr>
                </a:solidFill>
                <a:latin typeface="メイリオ" panose="020B0604030504040204" pitchFamily="50" charset="-128"/>
                <a:ea typeface="メイリオ" panose="020B0604030504040204" pitchFamily="50" charset="-128"/>
              </a:rPr>
              <a:t>　助成対象者の遵守事項</a:t>
            </a:r>
          </a:p>
        </p:txBody>
      </p:sp>
      <p:cxnSp>
        <p:nvCxnSpPr>
          <p:cNvPr id="1295" name="直線コネクタ 52"/>
          <p:cNvCxnSpPr>
            <a:cxnSpLocks/>
          </p:cNvCxnSpPr>
          <p:nvPr/>
        </p:nvCxnSpPr>
        <p:spPr>
          <a:xfrm>
            <a:off x="670424" y="409589"/>
            <a:ext cx="8565146" cy="0"/>
          </a:xfrm>
          <a:prstGeom prst="line">
            <a:avLst/>
          </a:prstGeom>
          <a:ln w="60325" cmpd="thickThi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296" name="テキスト ボックス 56"/>
          <p:cNvSpPr txBox="1"/>
          <p:nvPr/>
        </p:nvSpPr>
        <p:spPr>
          <a:xfrm>
            <a:off x="117948" y="782577"/>
            <a:ext cx="9679195" cy="523220"/>
          </a:xfrm>
          <a:prstGeom prst="rect">
            <a:avLst/>
          </a:prstGeom>
          <a:noFill/>
        </p:spPr>
        <p:txBody>
          <a:bodyPr wrap="square">
            <a:spAutoFit/>
          </a:bodyPr>
          <a:lstStyle/>
          <a:p>
            <a:r>
              <a:rPr lang="ja-JP" altLang="en-US" sz="1400" dirty="0">
                <a:latin typeface="メイリオ" panose="020B0604030504040204" pitchFamily="50" charset="-128"/>
                <a:ea typeface="メイリオ" panose="020B0604030504040204" pitchFamily="50" charset="-128"/>
              </a:rPr>
              <a:t>　助成対象者（農業者）は、助成事業の実施に際して、以下の事項を遵守する必要がありますので、予めご承知おきください。</a:t>
            </a:r>
          </a:p>
        </p:txBody>
      </p:sp>
      <p:graphicFrame>
        <p:nvGraphicFramePr>
          <p:cNvPr id="1297" name="表 2"/>
          <p:cNvGraphicFramePr>
            <a:graphicFrameLocks noGrp="1"/>
          </p:cNvGraphicFramePr>
          <p:nvPr>
            <p:extLst>
              <p:ext uri="{D42A27DB-BD31-4B8C-83A1-F6EECF244321}">
                <p14:modId xmlns:p14="http://schemas.microsoft.com/office/powerpoint/2010/main" val="3188110527"/>
              </p:ext>
            </p:extLst>
          </p:nvPr>
        </p:nvGraphicFramePr>
        <p:xfrm>
          <a:off x="58024" y="1600504"/>
          <a:ext cx="9792000" cy="4809436"/>
        </p:xfrm>
        <a:graphic>
          <a:graphicData uri="http://schemas.openxmlformats.org/drawingml/2006/table">
            <a:tbl>
              <a:tblPr firstRow="1">
                <a:tableStyleId>{5C22544A-7EE6-4342-B048-85BDC9FD1C3A}</a:tableStyleId>
              </a:tblPr>
              <a:tblGrid>
                <a:gridCol w="468000">
                  <a:extLst>
                    <a:ext uri="{9D8B030D-6E8A-4147-A177-3AD203B41FA5}"/>
                  </a:extLst>
                </a:gridCol>
                <a:gridCol w="9324000">
                  <a:extLst>
                    <a:ext uri="{9D8B030D-6E8A-4147-A177-3AD203B41FA5}"/>
                  </a:extLst>
                </a:gridCol>
              </a:tblGrid>
              <a:tr h="443356">
                <a:tc>
                  <a:txBody>
                    <a:bodyPr/>
                    <a:lstStyle/>
                    <a:p>
                      <a:pPr algn="ctr" fontAlgn="ctr"/>
                      <a:r>
                        <a:rPr lang="ja-JP" altLang="en-US" sz="1200" u="none" strike="noStrike" dirty="0">
                          <a:solidFill>
                            <a:schemeClr val="bg1"/>
                          </a:solidFill>
                          <a:effectLst/>
                          <a:latin typeface="メイリオ" panose="020B0604030504040204" pitchFamily="50" charset="-128"/>
                          <a:ea typeface="メイリオ" panose="020B0604030504040204" pitchFamily="50" charset="-128"/>
                        </a:rPr>
                        <a:t>時期</a:t>
                      </a:r>
                      <a:endParaRPr lang="ja-JP" altLang="en-US" sz="1200" b="0" i="0" u="none" strike="noStrike" dirty="0">
                        <a:solidFill>
                          <a:schemeClr val="bg1"/>
                        </a:solidFill>
                        <a:effectLst/>
                        <a:latin typeface="メイリオ" panose="020B0604030504040204" pitchFamily="50" charset="-128"/>
                        <a:ea typeface="メイリオ" panose="020B0604030504040204" pitchFamily="50" charset="-128"/>
                      </a:endParaRPr>
                    </a:p>
                  </a:txBody>
                  <a:tcPr marL="3798" marR="3798" marT="3798" marB="0" anchor="ctr"/>
                </a:tc>
                <a:tc>
                  <a:txBody>
                    <a:bodyPr/>
                    <a:lstStyle/>
                    <a:p>
                      <a:pPr algn="ctr" fontAlgn="ctr"/>
                      <a:r>
                        <a:rPr lang="ja-JP" altLang="en-US" sz="1400" u="none" strike="noStrike" dirty="0">
                          <a:solidFill>
                            <a:schemeClr val="bg1"/>
                          </a:solidFill>
                          <a:effectLst/>
                          <a:latin typeface="メイリオ" panose="020B0604030504040204" pitchFamily="50" charset="-128"/>
                          <a:ea typeface="メイリオ" panose="020B0604030504040204" pitchFamily="50" charset="-128"/>
                        </a:rPr>
                        <a:t>事　　　　項</a:t>
                      </a:r>
                      <a:endParaRPr lang="ja-JP" altLang="en-US" sz="1400" b="0" i="0" u="none" strike="noStrike" dirty="0">
                        <a:solidFill>
                          <a:schemeClr val="bg1"/>
                        </a:solidFill>
                        <a:effectLst/>
                        <a:latin typeface="メイリオ" panose="020B0604030504040204" pitchFamily="50" charset="-128"/>
                        <a:ea typeface="メイリオ" panose="020B0604030504040204" pitchFamily="50" charset="-128"/>
                      </a:endParaRPr>
                    </a:p>
                  </a:txBody>
                  <a:tcPr marL="3798" marR="3798" marT="3798" marB="0" anchor="ctr"/>
                </a:tc>
                <a:extLst>
                  <a:ext uri="{0D108BD9-81ED-4DB2-BD59-A6C34878D82A}"/>
                </a:extLst>
              </a:tr>
              <a:tr h="0">
                <a:tc rowSpan="5">
                  <a:txBody>
                    <a:bodyPr/>
                    <a:lstStyle/>
                    <a:p>
                      <a:pPr algn="ctr" fontAlgn="ctr"/>
                      <a:r>
                        <a:rPr lang="zh-TW" altLang="en-US" sz="1200" u="none" strike="noStrike" dirty="0">
                          <a:solidFill>
                            <a:schemeClr val="tx1"/>
                          </a:solidFill>
                          <a:effectLst/>
                          <a:latin typeface="メイリオ" panose="020B0604030504040204" pitchFamily="50" charset="-128"/>
                          <a:ea typeface="メイリオ" panose="020B0604030504040204" pitchFamily="50" charset="-128"/>
                        </a:rPr>
                        <a:t>計画承認前</a:t>
                      </a: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3798" marR="3798" marT="3798" marB="0" vert="eaVert" anchor="ctr"/>
                </a:tc>
                <a:tc>
                  <a:txBody>
                    <a:bodyPr/>
                    <a:lstStyle/>
                    <a:p>
                      <a:pPr algn="l" fontAlgn="ctr"/>
                      <a:r>
                        <a:rPr lang="ja-JP" altLang="en-US" sz="1200" b="0" u="none" strike="noStrike" dirty="0">
                          <a:solidFill>
                            <a:srgbClr val="000000"/>
                          </a:solidFill>
                          <a:effectLst/>
                          <a:latin typeface="メイリオ" panose="020B0604030504040204" pitchFamily="50" charset="-128"/>
                          <a:ea typeface="メイリオ" panose="020B0604030504040204" pitchFamily="50" charset="-128"/>
                        </a:rPr>
                        <a:t>農作業安全対策を講じること　　</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0">
                <a:tc vMerge="1">
                  <a:txBody>
                    <a:bodyPr/>
                    <a:lstStyle/>
                    <a:p>
                      <a:endParaRPr kumimoji="1" lang="ja-JP" altLang="en-US"/>
                    </a:p>
                  </a:txBody>
                  <a:tcPr/>
                </a:tc>
                <a:tc>
                  <a:txBody>
                    <a:bodyPr/>
                    <a:lstStyle/>
                    <a:p>
                      <a:pPr algn="l" fontAlgn="ctr"/>
                      <a:r>
                        <a:rPr lang="ja-JP" altLang="en-US" sz="1200" u="none" strike="noStrike" dirty="0">
                          <a:effectLst/>
                          <a:latin typeface="メイリオ" panose="020B0604030504040204" pitchFamily="50" charset="-128"/>
                          <a:ea typeface="メイリオ" panose="020B0604030504040204" pitchFamily="50" charset="-128"/>
                        </a:rPr>
                        <a:t>経営発展に向けた取組が円滑に進展するよう、支援機関を積極的に活用するよう努めること</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0">
                <a:tc vMerge="1">
                  <a:txBody>
                    <a:bodyPr/>
                    <a:lstStyle/>
                    <a:p>
                      <a:endParaRPr kumimoji="1" lang="ja-JP" altLang="en-US"/>
                    </a:p>
                  </a:txBody>
                  <a:tcPr/>
                </a:tc>
                <a:tc>
                  <a:txBody>
                    <a:bodyPr/>
                    <a:lstStyle/>
                    <a:p>
                      <a:pPr algn="l" fontAlgn="ctr"/>
                      <a:r>
                        <a:rPr lang="ja-JP" altLang="en-US" sz="1200" u="none" strike="noStrike" dirty="0">
                          <a:effectLst/>
                          <a:latin typeface="メイリオ" panose="020B0604030504040204" pitchFamily="50" charset="-128"/>
                          <a:ea typeface="メイリオ" panose="020B0604030504040204" pitchFamily="50" charset="-128"/>
                        </a:rPr>
                        <a:t>農業版ＢＣＰ（事業継続計画）を策定するよう努めること</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0">
                <a:tc vMerge="1">
                  <a:txBody>
                    <a:bodyPr/>
                    <a:lstStyle/>
                    <a:p>
                      <a:endParaRPr kumimoji="1" lang="ja-JP" altLang="en-US"/>
                    </a:p>
                  </a:txBody>
                  <a:tcPr/>
                </a:tc>
                <a:tc>
                  <a:txBody>
                    <a:bodyPr/>
                    <a:lstStyle/>
                    <a:p>
                      <a:pPr algn="l" fontAlgn="ctr"/>
                      <a:r>
                        <a:rPr lang="ja-JP" altLang="en-US" sz="1200" u="none" strike="noStrike" dirty="0">
                          <a:effectLst/>
                          <a:latin typeface="メイリオ" panose="020B0604030504040204" pitchFamily="50" charset="-128"/>
                          <a:ea typeface="メイリオ" panose="020B0604030504040204" pitchFamily="50" charset="-128"/>
                        </a:rPr>
                        <a:t>青色申告を実施するよう努めること</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0">
                <a:tc vMerge="1">
                  <a:txBody>
                    <a:bodyPr/>
                    <a:lstStyle/>
                    <a:p>
                      <a:endParaRPr kumimoji="1" lang="ja-JP" altLang="en-US"/>
                    </a:p>
                  </a:txBody>
                  <a:tcPr/>
                </a:tc>
                <a:tc>
                  <a:txBody>
                    <a:bodyPr/>
                    <a:lstStyle/>
                    <a:p>
                      <a:pPr algn="l" fontAlgn="ctr"/>
                      <a:r>
                        <a:rPr lang="ja-JP" altLang="en-US" sz="1200" u="none" strike="noStrike" dirty="0">
                          <a:effectLst/>
                          <a:latin typeface="メイリオ" panose="020B0604030504040204" pitchFamily="50" charset="-128"/>
                          <a:ea typeface="メイリオ" panose="020B0604030504040204" pitchFamily="50" charset="-128"/>
                        </a:rPr>
                        <a:t>みどりのチェックシートによる自己点検を実施するよう努めること</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0">
                <a:tc rowSpan="3">
                  <a:txBody>
                    <a:bodyPr/>
                    <a:lstStyle/>
                    <a:p>
                      <a:pPr algn="ctr" fontAlgn="ctr"/>
                      <a:r>
                        <a:rPr lang="ja-JP" altLang="en-US" sz="1200" u="none" strike="noStrike" dirty="0">
                          <a:solidFill>
                            <a:schemeClr val="tx1"/>
                          </a:solidFill>
                          <a:effectLst/>
                          <a:latin typeface="メイリオ" panose="020B0604030504040204" pitchFamily="50" charset="-128"/>
                          <a:ea typeface="メイリオ" panose="020B0604030504040204" pitchFamily="50" charset="-128"/>
                        </a:rPr>
                        <a:t>事業着工前</a:t>
                      </a:r>
                      <a:endParaRPr lang="ja-JP"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3798" marR="3798" marT="3798" marB="0" vert="eaVert" anchor="ctr"/>
                </a:tc>
                <a:tc>
                  <a:txBody>
                    <a:bodyPr/>
                    <a:lstStyle/>
                    <a:p>
                      <a:pPr algn="l" fontAlgn="ctr"/>
                      <a:r>
                        <a:rPr lang="ja-JP" altLang="en-US" sz="1200" u="none" strike="noStrike" dirty="0">
                          <a:effectLst/>
                          <a:latin typeface="メイリオ" panose="020B0604030504040204" pitchFamily="50" charset="-128"/>
                          <a:ea typeface="メイリオ" panose="020B0604030504040204" pitchFamily="50" charset="-128"/>
                        </a:rPr>
                        <a:t>個別経営体調書の記載事項に即して、適切に機械等の導入等を行うこと</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1044000">
                <a:tc vMerge="1">
                  <a:txBody>
                    <a:bodyPr/>
                    <a:lstStyle/>
                    <a:p>
                      <a:endParaRPr kumimoji="1" lang="ja-JP" altLang="en-US"/>
                    </a:p>
                  </a:txBody>
                  <a:tcPr/>
                </a:tc>
                <a:tc>
                  <a:txBody>
                    <a:bodyPr/>
                    <a:lstStyle/>
                    <a:p>
                      <a:pPr algn="l" fontAlgn="ctr"/>
                      <a:r>
                        <a:rPr lang="ja-JP" altLang="en-US" sz="1200" u="none" strike="noStrike" dirty="0">
                          <a:solidFill>
                            <a:srgbClr val="FF0000"/>
                          </a:solidFill>
                          <a:effectLst/>
                          <a:latin typeface="メイリオ" panose="020B0604030504040204" pitchFamily="50" charset="-128"/>
                          <a:ea typeface="メイリオ" panose="020B0604030504040204" pitchFamily="50" charset="-128"/>
                        </a:rPr>
                        <a:t>市町村からの助成金の交付決定に基づき着工すること</a:t>
                      </a:r>
                      <a:endParaRPr lang="en-US" altLang="ja-JP" sz="1200" u="none" strike="noStrike" dirty="0">
                        <a:solidFill>
                          <a:srgbClr val="FF0000"/>
                        </a:solidFill>
                        <a:effectLst/>
                        <a:latin typeface="メイリオ" panose="020B0604030504040204" pitchFamily="50" charset="-128"/>
                        <a:ea typeface="メイリオ" panose="020B0604030504040204" pitchFamily="50" charset="-128"/>
                      </a:endParaRPr>
                    </a:p>
                    <a:p>
                      <a:pPr algn="l" fontAlgn="ctr"/>
                      <a:endParaRPr lang="en-US" altLang="ja-JP" sz="800" u="none" strike="noStrike" dirty="0">
                        <a:solidFill>
                          <a:schemeClr val="tx1"/>
                        </a:solidFill>
                        <a:effectLst/>
                        <a:latin typeface="メイリオ" panose="020B0604030504040204" pitchFamily="50" charset="-128"/>
                        <a:ea typeface="メイリオ" panose="020B0604030504040204" pitchFamily="50" charset="-128"/>
                      </a:endParaRPr>
                    </a:p>
                    <a:p>
                      <a:pPr algn="l" fontAlgn="ctr"/>
                      <a:r>
                        <a:rPr lang="en-US" altLang="ja-JP" sz="1000" u="none" strike="noStrike" dirty="0">
                          <a:solidFill>
                            <a:schemeClr val="tx1"/>
                          </a:solidFill>
                          <a:effectLst/>
                          <a:latin typeface="メイリオ" panose="020B0604030504040204" pitchFamily="50" charset="-128"/>
                          <a:ea typeface="メイリオ" panose="020B0604030504040204" pitchFamily="50" charset="-128"/>
                        </a:rPr>
                        <a:t>※</a:t>
                      </a:r>
                      <a:r>
                        <a:rPr lang="ja-JP" altLang="en-US" sz="1000" u="none" strike="noStrike" dirty="0">
                          <a:solidFill>
                            <a:schemeClr val="tx1"/>
                          </a:solidFill>
                          <a:effectLst/>
                          <a:latin typeface="メイリオ" panose="020B0604030504040204" pitchFamily="50" charset="-128"/>
                          <a:ea typeface="メイリオ" panose="020B0604030504040204" pitchFamily="50" charset="-128"/>
                        </a:rPr>
                        <a:t>市町村等交付規則に交付決定前着工の規定がある場合</a:t>
                      </a:r>
                      <a:br>
                        <a:rPr lang="en-US" altLang="ja-JP" sz="1000" u="none" strike="noStrike" dirty="0">
                          <a:solidFill>
                            <a:schemeClr val="tx1"/>
                          </a:solidFill>
                          <a:effectLst/>
                          <a:latin typeface="メイリオ" panose="020B0604030504040204" pitchFamily="50" charset="-128"/>
                          <a:ea typeface="メイリオ" panose="020B0604030504040204" pitchFamily="50" charset="-128"/>
                        </a:rPr>
                      </a:br>
                      <a:r>
                        <a:rPr lang="ja-JP" altLang="en-US" sz="1000" u="none" strike="noStrike" dirty="0">
                          <a:solidFill>
                            <a:schemeClr val="tx1"/>
                          </a:solidFill>
                          <a:effectLst/>
                          <a:latin typeface="メイリオ" panose="020B0604030504040204" pitchFamily="50" charset="-128"/>
                          <a:ea typeface="メイリオ" panose="020B0604030504040204" pitchFamily="50" charset="-128"/>
                        </a:rPr>
                        <a:t>　緊急かつやむを得ない事情により交付決定前に事業を実施するときは、交付決定前着工届を提出すること。なお、交付決定前に着工する場合は、事業の内容が的確となり、かつ、助成金の交付が確実となってから必要最小限の範囲内で着工し、交付決定までのあらゆる損失費用は助成対象者自らの責任となることを了知すること。</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468000">
                <a:tc vMerge="1">
                  <a:txBody>
                    <a:bodyPr/>
                    <a:lstStyle/>
                    <a:p>
                      <a:endParaRPr kumimoji="1" lang="ja-JP" altLang="en-US"/>
                    </a:p>
                  </a:txBody>
                  <a:tcPr/>
                </a:tc>
                <a:tc>
                  <a:txBody>
                    <a:bodyPr/>
                    <a:lstStyle/>
                    <a:p>
                      <a:pPr algn="l" fontAlgn="ctr"/>
                      <a:r>
                        <a:rPr lang="ja-JP" altLang="en-US" sz="1200" u="none" strike="noStrike" dirty="0">
                          <a:effectLst/>
                          <a:latin typeface="メイリオ" panose="020B0604030504040204" pitchFamily="50" charset="-128"/>
                          <a:ea typeface="メイリオ" panose="020B0604030504040204" pitchFamily="50" charset="-128"/>
                        </a:rPr>
                        <a:t>機械等の導入に当たっては、中古機械等を含め、一般競争入札、農業資材比較サービス（ＡＧＭＩＲＵ「アグミル」）の活用等による</a:t>
                      </a:r>
                      <a:r>
                        <a:rPr lang="ja-JP" altLang="en-US" sz="1200" u="none" strike="noStrike" dirty="0">
                          <a:solidFill>
                            <a:srgbClr val="FF0000"/>
                          </a:solidFill>
                          <a:effectLst/>
                          <a:latin typeface="メイリオ" panose="020B0604030504040204" pitchFamily="50" charset="-128"/>
                          <a:ea typeface="メイリオ" panose="020B0604030504040204" pitchFamily="50" charset="-128"/>
                        </a:rPr>
                        <a:t>複数の業者からの見積もり徴取等により、事業費の低減に向けた取組</a:t>
                      </a:r>
                      <a:r>
                        <a:rPr lang="ja-JP" altLang="en-US" sz="1200" u="none" strike="noStrike" dirty="0">
                          <a:effectLst/>
                          <a:latin typeface="メイリオ" panose="020B0604030504040204" pitchFamily="50" charset="-128"/>
                          <a:ea typeface="メイリオ" panose="020B0604030504040204" pitchFamily="50" charset="-128"/>
                        </a:rPr>
                        <a:t>を行うこと</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324000">
                <a:tc rowSpan="2">
                  <a:txBody>
                    <a:bodyPr/>
                    <a:lstStyle/>
                    <a:p>
                      <a:pPr algn="ctr" fontAlgn="ct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事業</a:t>
                      </a:r>
                      <a:endParaRPr lang="en-US" altLang="ja-JP" sz="1200" b="0" u="none" strike="noStrike" dirty="0">
                        <a:solidFill>
                          <a:schemeClr val="tx1"/>
                        </a:solidFill>
                        <a:effectLst/>
                        <a:latin typeface="メイリオ" panose="020B0604030504040204" pitchFamily="50" charset="-128"/>
                        <a:ea typeface="メイリオ" panose="020B0604030504040204" pitchFamily="50" charset="-128"/>
                      </a:endParaRPr>
                    </a:p>
                    <a:p>
                      <a:pPr algn="ctr" fontAlgn="ct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着工後</a:t>
                      </a:r>
                      <a:endParaRPr lang="ja-JP"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0" marR="0" marT="72000" marB="72000" vert="eaVert" anchor="ctr"/>
                </a:tc>
                <a:tc>
                  <a:txBody>
                    <a:bodyPr/>
                    <a:lstStyle/>
                    <a:p>
                      <a:pPr algn="l" fontAlgn="ctr"/>
                      <a:r>
                        <a:rPr lang="ja-JP" altLang="en-US" sz="1200" b="0" u="none" strike="noStrike" dirty="0">
                          <a:solidFill>
                            <a:srgbClr val="000000"/>
                          </a:solidFill>
                          <a:effectLst/>
                          <a:latin typeface="メイリオ" panose="020B0604030504040204" pitchFamily="50" charset="-128"/>
                          <a:ea typeface="メイリオ" panose="020B0604030504040204" pitchFamily="50" charset="-128"/>
                        </a:rPr>
                        <a:t>事業に着工した場合には、着工届を提出すること</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468000">
                <a:tc vMerge="1">
                  <a:txBody>
                    <a:bodyPr/>
                    <a:lstStyle/>
                    <a:p>
                      <a:pPr algn="ctr" fontAlgn="ctr"/>
                      <a:endParaRPr lang="ja-JP"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0" marR="0" marT="72000" marB="72000" vert="eaVert" anchor="ctr"/>
                </a:tc>
                <a:tc>
                  <a:txBody>
                    <a:bodyPr/>
                    <a:lstStyle/>
                    <a:p>
                      <a:pPr algn="l" fontAlgn="ctr"/>
                      <a:r>
                        <a:rPr lang="ja-JP" altLang="en-US" sz="1200" b="0" u="none" strike="noStrike" dirty="0">
                          <a:solidFill>
                            <a:srgbClr val="FF0000"/>
                          </a:solidFill>
                          <a:effectLst/>
                          <a:latin typeface="メイリオ" panose="020B0604030504040204" pitchFamily="50" charset="-128"/>
                          <a:ea typeface="メイリオ" panose="020B0604030504040204" pitchFamily="50" charset="-128"/>
                        </a:rPr>
                        <a:t>園芸施設共済、農機具共済、民間事業者が提供する保険又は施工・販売業者等による保証等に加入すること</a:t>
                      </a:r>
                      <a:endParaRPr lang="en-US" altLang="ja-JP" sz="1200" b="0" u="none" strike="noStrike" dirty="0">
                        <a:solidFill>
                          <a:srgbClr val="FF0000"/>
                        </a:solidFill>
                        <a:effectLst/>
                        <a:latin typeface="メイリオ" panose="020B0604030504040204" pitchFamily="50" charset="-128"/>
                        <a:ea typeface="メイリオ" panose="020B0604030504040204" pitchFamily="50" charset="-128"/>
                      </a:endParaRPr>
                    </a:p>
                    <a:p>
                      <a:pPr algn="l" fontAlgn="ctr"/>
                      <a:r>
                        <a:rPr lang="ja-JP" altLang="en-US" sz="1200" b="0" u="none" strike="noStrike" dirty="0">
                          <a:solidFill>
                            <a:srgbClr val="FF0000"/>
                          </a:solidFill>
                          <a:effectLst/>
                          <a:latin typeface="メイリオ" panose="020B0604030504040204" pitchFamily="50" charset="-128"/>
                          <a:ea typeface="メイリオ" panose="020B0604030504040204" pitchFamily="50" charset="-128"/>
                        </a:rPr>
                        <a:t>（加入期間：通年かつ処分制限期間満了まで）</a:t>
                      </a:r>
                      <a:endParaRPr lang="ja-JP" altLang="en-US" sz="1200" b="0" i="0" u="none" strike="noStrike" dirty="0">
                        <a:solidFill>
                          <a:srgbClr val="FF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bl>
          </a:graphicData>
        </a:graphic>
      </p:graphicFrame>
      <p:sp>
        <p:nvSpPr>
          <p:cNvPr id="1298" name="四角形: 角を丸くする 1"/>
          <p:cNvSpPr/>
          <p:nvPr/>
        </p:nvSpPr>
        <p:spPr>
          <a:xfrm>
            <a:off x="9526404" y="6473166"/>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12</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403675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304" name="テキスト ボックス 6"/>
          <p:cNvSpPr txBox="1"/>
          <p:nvPr/>
        </p:nvSpPr>
        <p:spPr>
          <a:xfrm>
            <a:off x="28338" y="5903501"/>
            <a:ext cx="9647658" cy="461665"/>
          </a:xfrm>
          <a:prstGeom prst="rect">
            <a:avLst/>
          </a:prstGeom>
          <a:noFill/>
        </p:spPr>
        <p:txBody>
          <a:bodyPr wrap="square">
            <a:spAutoFit/>
          </a:bodyPr>
          <a:lstStyle/>
          <a:p>
            <a:r>
              <a:rPr lang="ja-JP" altLang="en-US" sz="1200" dirty="0">
                <a:latin typeface="メイリオ" panose="020B0604030504040204" pitchFamily="50" charset="-128"/>
                <a:ea typeface="メイリオ" panose="020B0604030504040204" pitchFamily="50" charset="-128"/>
              </a:rPr>
              <a:t>注１　「指導時期」は目安として記載したものです。</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２　赤字の指導事項は、会計検査院の指摘等を踏まえ、特に配意すべき指導事項です。</a:t>
            </a:r>
          </a:p>
        </p:txBody>
      </p:sp>
      <p:sp>
        <p:nvSpPr>
          <p:cNvPr id="1305" name="正方形/長方形 17"/>
          <p:cNvSpPr/>
          <p:nvPr/>
        </p:nvSpPr>
        <p:spPr>
          <a:xfrm>
            <a:off x="4194702" y="2379334"/>
            <a:ext cx="5760073" cy="4217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4295" tIns="37148" rIns="74295" bIns="37148"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kumimoji="1" lang="ja-JP" altLang="en-US" sz="894" dirty="0">
              <a:latin typeface="メイリオ" panose="020B0604030504040204" pitchFamily="50" charset="-128"/>
              <a:ea typeface="メイリオ" panose="020B0604030504040204" pitchFamily="50" charset="-128"/>
            </a:endParaRPr>
          </a:p>
        </p:txBody>
      </p:sp>
      <p:sp>
        <p:nvSpPr>
          <p:cNvPr id="1306" name="四角形: 角を丸くする 1"/>
          <p:cNvSpPr/>
          <p:nvPr/>
        </p:nvSpPr>
        <p:spPr>
          <a:xfrm>
            <a:off x="9526404" y="6473166"/>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13</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graphicFrame>
        <p:nvGraphicFramePr>
          <p:cNvPr id="1307" name="表 2"/>
          <p:cNvGraphicFramePr>
            <a:graphicFrameLocks noGrp="1"/>
          </p:cNvGraphicFramePr>
          <p:nvPr>
            <p:extLst>
              <p:ext uri="{D42A27DB-BD31-4B8C-83A1-F6EECF244321}">
                <p14:modId xmlns:p14="http://schemas.microsoft.com/office/powerpoint/2010/main" val="1426754515"/>
              </p:ext>
            </p:extLst>
          </p:nvPr>
        </p:nvGraphicFramePr>
        <p:xfrm>
          <a:off x="58024" y="24834"/>
          <a:ext cx="9792000" cy="5565436"/>
        </p:xfrm>
        <a:graphic>
          <a:graphicData uri="http://schemas.openxmlformats.org/drawingml/2006/table">
            <a:tbl>
              <a:tblPr firstRow="1">
                <a:tableStyleId>{5C22544A-7EE6-4342-B048-85BDC9FD1C3A}</a:tableStyleId>
              </a:tblPr>
              <a:tblGrid>
                <a:gridCol w="468000">
                  <a:extLst>
                    <a:ext uri="{9D8B030D-6E8A-4147-A177-3AD203B41FA5}"/>
                  </a:extLst>
                </a:gridCol>
                <a:gridCol w="9324000">
                  <a:extLst>
                    <a:ext uri="{9D8B030D-6E8A-4147-A177-3AD203B41FA5}"/>
                  </a:extLst>
                </a:gridCol>
              </a:tblGrid>
              <a:tr h="443356">
                <a:tc>
                  <a:txBody>
                    <a:bodyPr/>
                    <a:lstStyle/>
                    <a:p>
                      <a:pPr algn="ctr" fontAlgn="ctr"/>
                      <a:r>
                        <a:rPr lang="ja-JP" altLang="en-US" sz="1200" u="none" strike="noStrike" dirty="0">
                          <a:solidFill>
                            <a:schemeClr val="bg1"/>
                          </a:solidFill>
                          <a:effectLst/>
                          <a:latin typeface="メイリオ" panose="020B0604030504040204" pitchFamily="50" charset="-128"/>
                          <a:ea typeface="メイリオ" panose="020B0604030504040204" pitchFamily="50" charset="-128"/>
                        </a:rPr>
                        <a:t>時期</a:t>
                      </a:r>
                      <a:endParaRPr lang="ja-JP" altLang="en-US" sz="1200" b="0" i="0" u="none" strike="noStrike" dirty="0">
                        <a:solidFill>
                          <a:schemeClr val="bg1"/>
                        </a:solidFill>
                        <a:effectLst/>
                        <a:latin typeface="メイリオ" panose="020B0604030504040204" pitchFamily="50" charset="-128"/>
                        <a:ea typeface="メイリオ" panose="020B0604030504040204" pitchFamily="50" charset="-128"/>
                      </a:endParaRPr>
                    </a:p>
                  </a:txBody>
                  <a:tcPr marL="3798" marR="3798" marT="3798" marB="0" anchor="ctr"/>
                </a:tc>
                <a:tc>
                  <a:txBody>
                    <a:bodyPr/>
                    <a:lstStyle/>
                    <a:p>
                      <a:pPr algn="ctr" fontAlgn="ctr"/>
                      <a:r>
                        <a:rPr lang="ja-JP" altLang="en-US" sz="1400" u="none" strike="noStrike" dirty="0">
                          <a:solidFill>
                            <a:schemeClr val="bg1"/>
                          </a:solidFill>
                          <a:effectLst/>
                          <a:latin typeface="メイリオ" panose="020B0604030504040204" pitchFamily="50" charset="-128"/>
                          <a:ea typeface="メイリオ" panose="020B0604030504040204" pitchFamily="50" charset="-128"/>
                        </a:rPr>
                        <a:t>事　　　　項</a:t>
                      </a:r>
                      <a:endParaRPr lang="ja-JP" altLang="en-US" sz="1400" b="0" i="0" u="none" strike="noStrike" dirty="0">
                        <a:solidFill>
                          <a:schemeClr val="bg1"/>
                        </a:solidFill>
                        <a:effectLst/>
                        <a:latin typeface="メイリオ" panose="020B0604030504040204" pitchFamily="50" charset="-128"/>
                        <a:ea typeface="メイリオ" panose="020B0604030504040204" pitchFamily="50" charset="-128"/>
                      </a:endParaRPr>
                    </a:p>
                  </a:txBody>
                  <a:tcPr marL="3798" marR="3798" marT="3798" marB="0" anchor="ctr"/>
                </a:tc>
                <a:extLst>
                  <a:ext uri="{0D108BD9-81ED-4DB2-BD59-A6C34878D82A}"/>
                </a:extLst>
              </a:tr>
              <a:tr h="0">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事業完了後</a:t>
                      </a: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vert="eaVert" anchor="ctr"/>
                </a:tc>
                <a:tc>
                  <a:txBody>
                    <a:bodyPr/>
                    <a:lstStyle/>
                    <a:p>
                      <a:pPr algn="l" fontAlgn="ctr"/>
                      <a:r>
                        <a:rPr lang="ja-JP" altLang="en-US" sz="1200" b="0" u="none" strike="noStrike" dirty="0">
                          <a:solidFill>
                            <a:srgbClr val="000000"/>
                          </a:solidFill>
                          <a:effectLst/>
                          <a:latin typeface="メイリオ" panose="020B0604030504040204" pitchFamily="50" charset="-128"/>
                          <a:ea typeface="メイリオ" panose="020B0604030504040204" pitchFamily="50" charset="-128"/>
                        </a:rPr>
                        <a:t>事業を完了した場合には、しゅん工届を提出すること</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anchor="ctr"/>
                </a:tc>
                <a:tc>
                  <a:txBody>
                    <a:bodyPr/>
                    <a:lstStyle/>
                    <a:p>
                      <a:pPr algn="l" fontAlgn="ctr"/>
                      <a:r>
                        <a:rPr lang="ja-JP" altLang="en-US" sz="1200" b="0" u="none" strike="noStrike" dirty="0">
                          <a:solidFill>
                            <a:srgbClr val="FF0000"/>
                          </a:solidFill>
                          <a:effectLst/>
                          <a:latin typeface="メイリオ" panose="020B0604030504040204" pitchFamily="50" charset="-128"/>
                          <a:ea typeface="メイリオ" panose="020B0604030504040204" pitchFamily="50" charset="-128"/>
                        </a:rPr>
                        <a:t>法定耐用年数（中古機械等の場合は中古資産耐用年数）に相当する期間に準じ処分制限期間を設定すること</a:t>
                      </a:r>
                      <a:endParaRPr lang="ja-JP" altLang="en-US" sz="1200" b="0" i="0" u="none" strike="noStrike" dirty="0">
                        <a:solidFill>
                          <a:srgbClr val="FF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anchor="ctr"/>
                </a:tc>
                <a:tc>
                  <a:txBody>
                    <a:bodyPr/>
                    <a:lstStyle/>
                    <a:p>
                      <a:pPr algn="l" fontAlgn="ctr"/>
                      <a:r>
                        <a:rPr lang="ja-JP" altLang="en-US" sz="1200" b="0" u="none" strike="noStrike" dirty="0">
                          <a:solidFill>
                            <a:srgbClr val="FF0000"/>
                          </a:solidFill>
                          <a:effectLst/>
                          <a:latin typeface="メイリオ" panose="020B0604030504040204" pitchFamily="50" charset="-128"/>
                          <a:ea typeface="メイリオ" panose="020B0604030504040204" pitchFamily="50" charset="-128"/>
                        </a:rPr>
                        <a:t>財産管理台帳を備え置くこと</a:t>
                      </a:r>
                      <a:endParaRPr lang="ja-JP" altLang="en-US" sz="1200" b="0" i="0" u="none" strike="noStrike" dirty="0">
                        <a:solidFill>
                          <a:srgbClr val="FF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anchor="ctr"/>
                </a:tc>
                <a:tc>
                  <a:txBody>
                    <a:bodyPr/>
                    <a:lstStyle/>
                    <a:p>
                      <a:pPr algn="l" fontAlgn="ctr"/>
                      <a:r>
                        <a:rPr lang="ja-JP" altLang="en-US" sz="1200" b="0" u="none" strike="noStrike" dirty="0">
                          <a:solidFill>
                            <a:srgbClr val="000000"/>
                          </a:solidFill>
                          <a:effectLst/>
                          <a:latin typeface="メイリオ" panose="020B0604030504040204" pitchFamily="50" charset="-128"/>
                          <a:ea typeface="メイリオ" panose="020B0604030504040204" pitchFamily="50" charset="-128"/>
                        </a:rPr>
                        <a:t>導入等した機械等の管理運営日誌又は利用簿等を作成し、整備保存すること</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anchor="ctr"/>
                </a:tc>
                <a:tc>
                  <a:txBody>
                    <a:bodyPr/>
                    <a:lstStyle/>
                    <a:p>
                      <a:pPr algn="l" fontAlgn="ctr"/>
                      <a:r>
                        <a:rPr lang="ja-JP" altLang="en-US" sz="1200" b="0" u="none" strike="noStrike" dirty="0">
                          <a:solidFill>
                            <a:srgbClr val="000000"/>
                          </a:solidFill>
                          <a:effectLst/>
                          <a:latin typeface="メイリオ" panose="020B0604030504040204" pitchFamily="50" charset="-128"/>
                          <a:ea typeface="メイリオ" panose="020B0604030504040204" pitchFamily="50" charset="-128"/>
                        </a:rPr>
                        <a:t>機械等の管理運営日誌又は利用簿等を少なくとも年に一度提出すること</a:t>
                      </a:r>
                      <a:br>
                        <a:rPr lang="ja-JP" altLang="en-US" sz="1200" b="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200" b="0" u="none" strike="noStrike" dirty="0">
                          <a:solidFill>
                            <a:srgbClr val="000000"/>
                          </a:solidFill>
                          <a:effectLst/>
                          <a:latin typeface="メイリオ" panose="020B0604030504040204" pitchFamily="50" charset="-128"/>
                          <a:ea typeface="メイリオ" panose="020B0604030504040204" pitchFamily="50" charset="-128"/>
                        </a:rPr>
                        <a:t>また、過去に他の補助事業により導入等した機械等についても、適切に管理運営すること</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達成状況</a:t>
                      </a:r>
                      <a:endParaRPr lang="en-US" altLang="ja-JP" sz="1200" b="0" u="none" strike="noStrike" dirty="0">
                        <a:solidFill>
                          <a:schemeClr val="tx1"/>
                        </a:solidFill>
                        <a:effectLst/>
                        <a:latin typeface="メイリオ" panose="020B0604030504040204" pitchFamily="50" charset="-128"/>
                        <a:ea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の報告</a:t>
                      </a: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vert="eaVert" anchor="ctr"/>
                </a:tc>
                <a:tc>
                  <a:txBody>
                    <a:bodyPr/>
                    <a:lstStyle/>
                    <a:p>
                      <a:pPr algn="l" fontAlgn="ctr"/>
                      <a:r>
                        <a:rPr lang="ja-JP" altLang="en-US" sz="1200" b="0" u="none" strike="noStrike" dirty="0">
                          <a:solidFill>
                            <a:srgbClr val="000000"/>
                          </a:solidFill>
                          <a:effectLst/>
                          <a:latin typeface="メイリオ" panose="020B0604030504040204" pitchFamily="50" charset="-128"/>
                          <a:ea typeface="メイリオ" panose="020B0604030504040204" pitchFamily="50" charset="-128"/>
                        </a:rPr>
                        <a:t>成果目標の達成状況を青色申告決算書、損益計算書等の根拠資料等を添付して報告すること</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468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anchor="ctr"/>
                </a:tc>
                <a:tc>
                  <a:txBody>
                    <a:bodyPr/>
                    <a:lstStyle/>
                    <a:p>
                      <a:pPr algn="l" fontAlgn="ctr"/>
                      <a:r>
                        <a:rPr lang="ja-JP" altLang="en-US" sz="1200" b="0" u="none" strike="noStrike" dirty="0">
                          <a:solidFill>
                            <a:srgbClr val="000000"/>
                          </a:solidFill>
                          <a:effectLst/>
                          <a:latin typeface="メイリオ" panose="020B0604030504040204" pitchFamily="50" charset="-128"/>
                          <a:ea typeface="メイリオ" panose="020B0604030504040204" pitchFamily="50" charset="-128"/>
                        </a:rPr>
                        <a:t>成果目標の報告と併せて、園芸施設共済、農機具共済、民間事業者が提供する保険又は施工・販売業者等による保証等が通年で継続されていることを証する書類を提出すること</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46800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事業</a:t>
                      </a:r>
                      <a:endParaRPr lang="en-US" altLang="ja-JP" sz="1200" b="0" u="none" strike="noStrike" dirty="0">
                        <a:solidFill>
                          <a:schemeClr val="tx1"/>
                        </a:solidFill>
                        <a:effectLst/>
                        <a:latin typeface="メイリオ" panose="020B0604030504040204" pitchFamily="50" charset="-128"/>
                        <a:ea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終了後</a:t>
                      </a: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vert="eaVert" anchor="ctr"/>
                </a:tc>
                <a:tc>
                  <a:txBody>
                    <a:bodyPr/>
                    <a:lstStyle/>
                    <a:p>
                      <a:pPr algn="l" fontAlgn="ctr"/>
                      <a:r>
                        <a:rPr lang="ja-JP" altLang="en-US" sz="1200" b="0" u="none" strike="noStrike" dirty="0">
                          <a:solidFill>
                            <a:srgbClr val="FF0000"/>
                          </a:solidFill>
                          <a:effectLst/>
                          <a:latin typeface="メイリオ" panose="020B0604030504040204" pitchFamily="50" charset="-128"/>
                          <a:ea typeface="メイリオ" panose="020B0604030504040204" pitchFamily="50" charset="-128"/>
                        </a:rPr>
                        <a:t>事業終了年度の翌年度から起算して５年間、事業の実施に係る関係書類等（事業の概要別記の第６参照）を整理保存すること</a:t>
                      </a:r>
                      <a:endParaRPr lang="ja-JP" altLang="en-US" sz="1200" b="0" i="0" u="none" strike="noStrike" dirty="0">
                        <a:solidFill>
                          <a:srgbClr val="FF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anchor="ctr"/>
                </a:tc>
                <a:tc>
                  <a:txBody>
                    <a:bodyPr/>
                    <a:lstStyle/>
                    <a:p>
                      <a:pPr algn="l" fontAlgn="ctr"/>
                      <a:r>
                        <a:rPr lang="ja-JP" altLang="en-US" sz="1200" b="0" u="none" strike="noStrike" dirty="0">
                          <a:solidFill>
                            <a:srgbClr val="000000"/>
                          </a:solidFill>
                          <a:effectLst/>
                          <a:latin typeface="メイリオ" panose="020B0604030504040204" pitchFamily="50" charset="-128"/>
                          <a:ea typeface="メイリオ" panose="020B0604030504040204" pitchFamily="50" charset="-128"/>
                        </a:rPr>
                        <a:t>農業共済その他の農業関係の保険へ積極的に加入するように努めること</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0">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処分制限期間内</a:t>
                      </a: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vert="eaVert" anchor="ctr"/>
                </a:tc>
                <a:tc>
                  <a:txBody>
                    <a:bodyPr/>
                    <a:lstStyle/>
                    <a:p>
                      <a:pPr algn="l" fontAlgn="ctr"/>
                      <a:r>
                        <a:rPr lang="ja-JP" altLang="en-US" sz="1200" b="0" u="none" strike="noStrike" dirty="0">
                          <a:solidFill>
                            <a:srgbClr val="FF0000"/>
                          </a:solidFill>
                          <a:effectLst/>
                          <a:latin typeface="メイリオ" panose="020B0604030504040204" pitchFamily="50" charset="-128"/>
                          <a:ea typeface="メイリオ" panose="020B0604030504040204" pitchFamily="50" charset="-128"/>
                        </a:rPr>
                        <a:t>導入した機械等に係る管理規程や財産管理台帳、管理運営日誌又は利用簿等の管理関係書類を整理保存すること</a:t>
                      </a:r>
                      <a:endParaRPr lang="ja-JP" altLang="en-US" sz="1200" b="0" i="0" u="none" strike="noStrike" dirty="0">
                        <a:solidFill>
                          <a:srgbClr val="FF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468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vert="eaVert" anchor="ctr"/>
                </a:tc>
                <a:tc>
                  <a:txBody>
                    <a:bodyPr/>
                    <a:lstStyle/>
                    <a:p>
                      <a:pPr algn="l" fontAlgn="ct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導入等した機械等の移転若しくは更新又は生産能力、利用規模、利用方法等に影響を及ぼすと認められる変更を伴う増築、模様替え等を行うときは、あらかじめ市町村へに報告すること</a:t>
                      </a:r>
                      <a:endParaRPr lang="ja-JP"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vert="eaVert" anchor="ctr"/>
                </a:tc>
                <a:tc>
                  <a:txBody>
                    <a:bodyPr/>
                    <a:lstStyle/>
                    <a:p>
                      <a:pPr algn="l" fontAlgn="ctr"/>
                      <a:r>
                        <a:rPr lang="ja-JP" altLang="en-US" sz="1200" b="0" u="none" strike="noStrike" dirty="0">
                          <a:solidFill>
                            <a:srgbClr val="FF0000"/>
                          </a:solidFill>
                          <a:effectLst/>
                          <a:latin typeface="メイリオ" panose="020B0604030504040204" pitchFamily="50" charset="-128"/>
                          <a:ea typeface="メイリオ" panose="020B0604030504040204" pitchFamily="50" charset="-128"/>
                        </a:rPr>
                        <a:t>助成金の交付の目的に反して使用し、譲渡し、交換し、貸付け、又は担保に供しようとするときは、市町村交付規則等に基づき財産処分の申請を行うこと</a:t>
                      </a:r>
                      <a:endParaRPr lang="ja-JP" altLang="en-US" sz="1200" b="0" i="0" u="none" strike="noStrike" dirty="0">
                        <a:solidFill>
                          <a:srgbClr val="FF0000"/>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r h="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vert="eaVert" anchor="ctr"/>
                </a:tc>
                <a:tc>
                  <a:txBody>
                    <a:bodyPr/>
                    <a:lstStyle/>
                    <a:p>
                      <a:pPr algn="l" fontAlgn="ctr"/>
                      <a:r>
                        <a:rPr lang="ja-JP" altLang="en-US" sz="1200" b="0" u="none" strike="noStrike" dirty="0">
                          <a:solidFill>
                            <a:schemeClr val="tx1"/>
                          </a:solidFill>
                          <a:effectLst/>
                          <a:latin typeface="メイリオ" panose="020B0604030504040204" pitchFamily="50" charset="-128"/>
                          <a:ea typeface="メイリオ" panose="020B0604030504040204" pitchFamily="50" charset="-128"/>
                        </a:rPr>
                        <a:t>天災その他の災害による被害を受けたときは、直ちに報告すること</a:t>
                      </a:r>
                      <a:endParaRPr lang="ja-JP"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72000" marR="72000" marT="72000" marB="72000" anchor="ctr"/>
                </a:tc>
                <a:extLst>
                  <a:ext uri="{0D108BD9-81ED-4DB2-BD59-A6C34878D82A}"/>
                </a:extLst>
              </a:tr>
            </a:tbl>
          </a:graphicData>
        </a:graphic>
      </p:graphicFrame>
    </p:spTree>
    <p:extLst>
      <p:ext uri="{BB962C8B-B14F-4D97-AF65-F5344CB8AC3E}">
        <p14:creationId xmlns:p14="http://schemas.microsoft.com/office/powerpoint/2010/main" val="39528274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313" name="正方形/長方形 1"/>
          <p:cNvSpPr/>
          <p:nvPr/>
        </p:nvSpPr>
        <p:spPr>
          <a:xfrm>
            <a:off x="344488" y="417355"/>
            <a:ext cx="9217024" cy="6023290"/>
          </a:xfrm>
          <a:prstGeom prst="rect">
            <a:avLst/>
          </a:prstGeom>
          <a:noFill/>
          <a:ln w="28575">
            <a:solidFill>
              <a:srgbClr val="0EB301"/>
            </a:solidFill>
          </a:ln>
        </p:spPr>
        <p:style>
          <a:lnRef idx="2">
            <a:schemeClr val="accent1">
              <a:shade val="50000"/>
            </a:schemeClr>
          </a:lnRef>
          <a:fillRef idx="1">
            <a:schemeClr val="accent1"/>
          </a:fillRef>
          <a:effectRef idx="0">
            <a:schemeClr val="accent1"/>
          </a:effectRef>
          <a:fontRef idx="minor">
            <a:schemeClr val="lt1"/>
          </a:fontRef>
        </p:style>
        <p:txBody>
          <a:bodyPr lIns="180000" rIns="108000" rtlCol="0" anchor="ctr"/>
          <a:lstStyle/>
          <a:p>
            <a:r>
              <a:rPr kumimoji="1" lang="ja-JP" altLang="en-US" sz="1600" dirty="0">
                <a:solidFill>
                  <a:schemeClr val="tx1"/>
                </a:solidFill>
                <a:latin typeface="メイリオ" panose="020B0604030504040204" pitchFamily="50" charset="-128"/>
                <a:ea typeface="メイリオ" panose="020B0604030504040204" pitchFamily="50" charset="-128"/>
              </a:rPr>
              <a:t>　令和５年度の本事業の実施を希望する場合、</a:t>
            </a:r>
          </a:p>
          <a:p>
            <a:endParaRPr kumimoji="1" lang="ja-JP" altLang="en-US" sz="1600" dirty="0">
              <a:solidFill>
                <a:schemeClr val="tx1"/>
              </a:solidFill>
              <a:latin typeface="メイリオ" panose="020B0604030504040204" pitchFamily="50" charset="-128"/>
              <a:ea typeface="メイリオ" panose="020B0604030504040204" pitchFamily="50" charset="-128"/>
            </a:endParaRPr>
          </a:p>
          <a:p>
            <a:r>
              <a:rPr kumimoji="1" lang="ja-JP" altLang="en-US" sz="1600" dirty="0">
                <a:solidFill>
                  <a:schemeClr val="tx1"/>
                </a:solidFill>
                <a:latin typeface="メイリオ" panose="020B0604030504040204" pitchFamily="50" charset="-128"/>
                <a:ea typeface="メイリオ" panose="020B0604030504040204" pitchFamily="50" charset="-128"/>
              </a:rPr>
              <a:t>〇　配分基準表に掲げるポイント項目の適合関係を確認等するため、各項目の内容に該当するこ</a:t>
            </a:r>
          </a:p>
          <a:p>
            <a:r>
              <a:rPr kumimoji="1" lang="ja-JP" altLang="en-US" sz="1600" dirty="0">
                <a:solidFill>
                  <a:schemeClr val="tx1"/>
                </a:solidFill>
                <a:latin typeface="メイリオ" panose="020B0604030504040204" pitchFamily="50" charset="-128"/>
                <a:ea typeface="メイリオ" panose="020B0604030504040204" pitchFamily="50" charset="-128"/>
              </a:rPr>
              <a:t>　とを証する書類等（営農計画書等）</a:t>
            </a:r>
          </a:p>
          <a:p>
            <a:endParaRPr kumimoji="1" lang="ja-JP" altLang="en-US" sz="600" dirty="0">
              <a:solidFill>
                <a:schemeClr val="tx1"/>
              </a:solidFill>
              <a:latin typeface="メイリオ" panose="020B0604030504040204" pitchFamily="50" charset="-128"/>
              <a:ea typeface="メイリオ" panose="020B0604030504040204" pitchFamily="50" charset="-128"/>
            </a:endParaRPr>
          </a:p>
          <a:p>
            <a:pPr marL="216000" indent="-457200"/>
            <a:r>
              <a:rPr kumimoji="1" lang="ja-JP" altLang="en-US" sz="1600" dirty="0">
                <a:solidFill>
                  <a:schemeClr val="tx1"/>
                </a:solidFill>
                <a:latin typeface="メイリオ" panose="020B0604030504040204" pitchFamily="50" charset="-128"/>
                <a:ea typeface="メイリオ" panose="020B0604030504040204" pitchFamily="50" charset="-128"/>
              </a:rPr>
              <a:t>〇　導入等しようとする機械等の規模等が、適正であることを確認できる書類（導入機械カタログ、営農計画書等）</a:t>
            </a:r>
          </a:p>
          <a:p>
            <a:endParaRPr kumimoji="1" lang="ja-JP" altLang="en-US" sz="600" dirty="0">
              <a:solidFill>
                <a:schemeClr val="tx1"/>
              </a:solidFill>
              <a:latin typeface="メイリオ" panose="020B0604030504040204" pitchFamily="50" charset="-128"/>
              <a:ea typeface="メイリオ" panose="020B0604030504040204" pitchFamily="50" charset="-128"/>
            </a:endParaRPr>
          </a:p>
          <a:p>
            <a:r>
              <a:rPr kumimoji="1" lang="ja-JP" altLang="en-US" sz="1600" dirty="0">
                <a:solidFill>
                  <a:schemeClr val="tx1"/>
                </a:solidFill>
                <a:latin typeface="メイリオ" panose="020B0604030504040204" pitchFamily="50" charset="-128"/>
                <a:ea typeface="メイリオ" panose="020B0604030504040204" pitchFamily="50" charset="-128"/>
              </a:rPr>
              <a:t>〇　融資を受けようとする金融機関の名称</a:t>
            </a:r>
          </a:p>
          <a:p>
            <a:endParaRPr kumimoji="1" lang="ja-JP" altLang="en-US" sz="600" dirty="0">
              <a:solidFill>
                <a:schemeClr val="tx1"/>
              </a:solidFill>
              <a:latin typeface="メイリオ" panose="020B0604030504040204" pitchFamily="50" charset="-128"/>
              <a:ea typeface="メイリオ" panose="020B0604030504040204" pitchFamily="50" charset="-128"/>
            </a:endParaRPr>
          </a:p>
          <a:p>
            <a:r>
              <a:rPr kumimoji="1" lang="ja-JP" altLang="en-US" sz="1600" dirty="0">
                <a:solidFill>
                  <a:schemeClr val="tx1"/>
                </a:solidFill>
                <a:latin typeface="メイリオ" panose="020B0604030504040204" pitchFamily="50" charset="-128"/>
                <a:ea typeface="メイリオ" panose="020B0604030504040204" pitchFamily="50" charset="-128"/>
              </a:rPr>
              <a:t>等をご提示いただくとともに、それら資料に基づき打ち合わせをさせていただく場合もありますので、ご協力方、よろしくお願い致します。</a:t>
            </a:r>
            <a:endParaRPr kumimoji="1" lang="en-US" altLang="ja-JP" sz="1600" dirty="0">
              <a:solidFill>
                <a:schemeClr val="tx1"/>
              </a:solidFill>
              <a:latin typeface="メイリオ" panose="020B0604030504040204" pitchFamily="50" charset="-128"/>
              <a:ea typeface="メイリオ" panose="020B0604030504040204" pitchFamily="50" charset="-128"/>
            </a:endParaRPr>
          </a:p>
          <a:p>
            <a:endParaRPr kumimoji="1" lang="ja-JP" altLang="en-US" sz="1600" dirty="0">
              <a:solidFill>
                <a:schemeClr val="tx1"/>
              </a:solidFill>
              <a:latin typeface="メイリオ" panose="020B0604030504040204" pitchFamily="50" charset="-128"/>
              <a:ea typeface="メイリオ" panose="020B0604030504040204" pitchFamily="50" charset="-128"/>
            </a:endParaRPr>
          </a:p>
          <a:p>
            <a:r>
              <a:rPr kumimoji="1" lang="ja-JP" altLang="en-US" sz="1600" dirty="0">
                <a:solidFill>
                  <a:schemeClr val="tx1"/>
                </a:solidFill>
                <a:latin typeface="メイリオ" panose="020B0604030504040204" pitchFamily="50" charset="-128"/>
                <a:ea typeface="メイリオ" panose="020B0604030504040204" pitchFamily="50" charset="-128"/>
              </a:rPr>
              <a:t>　○○市においては、ご提出いただいた資料や打合せ内容等を踏まえ、適切な計画であると認められる場合、ご提示いただいた内容で計画を作成し、○○県を通じて、国に要望を提出します。</a:t>
            </a:r>
          </a:p>
          <a:p>
            <a:endParaRPr kumimoji="1" lang="ja-JP" altLang="en-US" sz="1600" dirty="0">
              <a:solidFill>
                <a:schemeClr val="tx1"/>
              </a:solidFill>
              <a:latin typeface="メイリオ" panose="020B0604030504040204" pitchFamily="50" charset="-128"/>
              <a:ea typeface="メイリオ" panose="020B0604030504040204" pitchFamily="50" charset="-128"/>
            </a:endParaRPr>
          </a:p>
          <a:p>
            <a:r>
              <a:rPr kumimoji="1" lang="ja-JP" altLang="en-US" sz="1600" dirty="0">
                <a:solidFill>
                  <a:schemeClr val="tx1"/>
                </a:solidFill>
                <a:latin typeface="メイリオ" panose="020B0604030504040204" pitchFamily="50" charset="-128"/>
                <a:ea typeface="メイリオ" panose="020B0604030504040204" pitchFamily="50" charset="-128"/>
              </a:rPr>
              <a:t>　なお、全国の要望額が予算額を上回る場合、農業者の皆様の取組・計画や地区の取組のポイントの高い方から採択されることとなりますので、あらかじめご了知願います。</a:t>
            </a:r>
            <a:endParaRPr kumimoji="1" lang="en-US" altLang="ja-JP" sz="1600" dirty="0">
              <a:solidFill>
                <a:schemeClr val="tx1"/>
              </a:solidFill>
              <a:latin typeface="メイリオ" panose="020B0604030504040204" pitchFamily="50" charset="-128"/>
              <a:ea typeface="メイリオ" panose="020B0604030504040204" pitchFamily="50" charset="-128"/>
            </a:endParaRPr>
          </a:p>
          <a:p>
            <a:endParaRPr kumimoji="1" lang="en-US" altLang="ja-JP" sz="1600" dirty="0">
              <a:solidFill>
                <a:schemeClr val="tx1"/>
              </a:solidFill>
              <a:latin typeface="メイリオ" panose="020B0604030504040204" pitchFamily="50" charset="-128"/>
              <a:ea typeface="メイリオ" panose="020B0604030504040204" pitchFamily="50" charset="-128"/>
            </a:endParaRPr>
          </a:p>
          <a:p>
            <a:r>
              <a:rPr kumimoji="1" lang="ja-JP" altLang="en-US" sz="1600" dirty="0">
                <a:solidFill>
                  <a:schemeClr val="tx1"/>
                </a:solidFill>
                <a:latin typeface="メイリオ" panose="020B0604030504040204" pitchFamily="50" charset="-128"/>
                <a:ea typeface="メイリオ" panose="020B0604030504040204" pitchFamily="50" charset="-128"/>
              </a:rPr>
              <a:t>　本事業は、国の補正予算を原資として実施するものです。</a:t>
            </a:r>
            <a:endParaRPr kumimoji="1" lang="en-US" altLang="ja-JP" sz="1600" dirty="0">
              <a:solidFill>
                <a:schemeClr val="tx1"/>
              </a:solidFill>
              <a:latin typeface="メイリオ" panose="020B0604030504040204" pitchFamily="50" charset="-128"/>
              <a:ea typeface="メイリオ" panose="020B0604030504040204" pitchFamily="50" charset="-128"/>
            </a:endParaRPr>
          </a:p>
          <a:p>
            <a:endParaRPr kumimoji="1" lang="ja-JP" altLang="en-US" sz="600" dirty="0">
              <a:solidFill>
                <a:schemeClr val="tx1"/>
              </a:solidFill>
              <a:latin typeface="メイリオ" panose="020B0604030504040204" pitchFamily="50" charset="-128"/>
              <a:ea typeface="メイリオ" panose="020B0604030504040204" pitchFamily="50" charset="-128"/>
            </a:endParaRPr>
          </a:p>
          <a:p>
            <a:r>
              <a:rPr kumimoji="1" lang="ja-JP" altLang="en-US" sz="1600" dirty="0">
                <a:solidFill>
                  <a:schemeClr val="tx1"/>
                </a:solidFill>
                <a:latin typeface="メイリオ" panose="020B0604030504040204" pitchFamily="50" charset="-128"/>
                <a:ea typeface="メイリオ" panose="020B0604030504040204" pitchFamily="50" charset="-128"/>
              </a:rPr>
              <a:t>　速やかな執行が求められており、</a:t>
            </a:r>
            <a:r>
              <a:rPr kumimoji="1" lang="ja-JP" altLang="en-US" sz="1600" dirty="0">
                <a:solidFill>
                  <a:srgbClr val="FF0000"/>
                </a:solidFill>
                <a:latin typeface="メイリオ" panose="020B0604030504040204" pitchFamily="50" charset="-128"/>
                <a:ea typeface="メイリオ" panose="020B0604030504040204" pitchFamily="50" charset="-128"/>
              </a:rPr>
              <a:t>採択が決定した場合は、令和６年１月中旬までに機械等導入計画書（担い手確保・経営強化支援計画書個別経営体調書）を取りまとめる</a:t>
            </a:r>
            <a:r>
              <a:rPr kumimoji="1" lang="ja-JP" altLang="en-US" sz="1600" dirty="0">
                <a:solidFill>
                  <a:schemeClr val="tx1"/>
                </a:solidFill>
                <a:latin typeface="メイリオ" panose="020B0604030504040204" pitchFamily="50" charset="-128"/>
                <a:ea typeface="メイリオ" panose="020B0604030504040204" pitchFamily="50" charset="-128"/>
              </a:rPr>
              <a:t>こととしていますので、あらかじめご了知のうえ、必要に応じて、資料の準備方よろしくお願いします。（必要となる資料は、同調書に記入する内容を証する書類等であり、詳細はお問い合わせください。）</a:t>
            </a:r>
          </a:p>
        </p:txBody>
      </p:sp>
      <p:sp>
        <p:nvSpPr>
          <p:cNvPr id="1314" name="四角形: 角を丸くする 3"/>
          <p:cNvSpPr/>
          <p:nvPr/>
        </p:nvSpPr>
        <p:spPr>
          <a:xfrm>
            <a:off x="9526404" y="6473166"/>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14</a:t>
            </a:r>
            <a:endPar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72660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129" name="正方形/長方形 11"/>
          <p:cNvSpPr/>
          <p:nvPr/>
        </p:nvSpPr>
        <p:spPr>
          <a:xfrm>
            <a:off x="106790" y="654585"/>
            <a:ext cx="2031325" cy="432220"/>
          </a:xfrm>
          <a:prstGeom prst="rect">
            <a:avLst/>
          </a:prstGeom>
          <a:solidFill>
            <a:schemeClr val="accent1">
              <a:lumMod val="7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wrap="none" tIns="108000" rtlCol="0" anchor="ctr">
            <a:noAutofit/>
          </a:bodyPr>
          <a:lstStyle/>
          <a:p>
            <a:r>
              <a:rPr lang="ja-JP" altLang="en-US" b="1" dirty="0">
                <a:solidFill>
                  <a:schemeClr val="bg1"/>
                </a:solidFill>
                <a:latin typeface="メイリオ" panose="020B0604030504040204" pitchFamily="50" charset="-128"/>
                <a:ea typeface="メイリオ" panose="020B0604030504040204" pitchFamily="50" charset="-128"/>
              </a:rPr>
              <a:t>１　事業実施地区</a:t>
            </a:r>
          </a:p>
        </p:txBody>
      </p:sp>
      <p:sp>
        <p:nvSpPr>
          <p:cNvPr id="1130" name="正方形/長方形 2"/>
          <p:cNvSpPr/>
          <p:nvPr/>
        </p:nvSpPr>
        <p:spPr>
          <a:xfrm>
            <a:off x="168411" y="1325109"/>
            <a:ext cx="7359627" cy="2677656"/>
          </a:xfrm>
          <a:prstGeom prst="rect">
            <a:avLst/>
          </a:prstGeom>
        </p:spPr>
        <p:txBody>
          <a:bodyPr wrap="square">
            <a:spAutoFit/>
          </a:bodyPr>
          <a:lstStyle/>
          <a:p>
            <a:pPr marL="0" indent="0">
              <a:buNone/>
            </a:pPr>
            <a:r>
              <a:rPr lang="ja-JP" altLang="en-US" sz="1400" dirty="0">
                <a:solidFill>
                  <a:srgbClr val="000000"/>
                </a:solidFill>
                <a:latin typeface="メイリオ" panose="020B0604030504040204" pitchFamily="50" charset="-128"/>
                <a:ea typeface="メイリオ" panose="020B0604030504040204" pitchFamily="50" charset="-128"/>
              </a:rPr>
              <a:t>　事業実施地区は、原則として農業振興地域内に位置する地域であって、地域計画が</a:t>
            </a:r>
            <a:r>
              <a:rPr lang="ja-JP" altLang="en-US" sz="1400" dirty="0">
                <a:latin typeface="メイリオ" panose="020B0604030504040204" pitchFamily="50" charset="-128"/>
                <a:ea typeface="メイリオ" panose="020B0604030504040204" pitchFamily="50" charset="-128"/>
              </a:rPr>
              <a:t>策定されている地域</a:t>
            </a:r>
            <a:r>
              <a:rPr lang="ja-JP" altLang="en-US" sz="1400" dirty="0">
                <a:solidFill>
                  <a:srgbClr val="000000"/>
                </a:solidFill>
                <a:latin typeface="メイリオ" panose="020B0604030504040204" pitchFamily="50" charset="-128"/>
                <a:ea typeface="メイリオ" panose="020B0604030504040204" pitchFamily="50" charset="-128"/>
              </a:rPr>
              <a:t>です。また、</a:t>
            </a:r>
            <a:r>
              <a:rPr lang="ja-JP" altLang="en-US" sz="1400" dirty="0">
                <a:solidFill>
                  <a:srgbClr val="FF0000"/>
                </a:solidFill>
                <a:latin typeface="メイリオ" panose="020B0604030504040204" pitchFamily="50" charset="-128"/>
                <a:ea typeface="メイリオ" panose="020B0604030504040204" pitchFamily="50" charset="-128"/>
              </a:rPr>
              <a:t>地域計画の地域と一致</a:t>
            </a:r>
            <a:r>
              <a:rPr lang="ja-JP" altLang="en-US" sz="1400" dirty="0">
                <a:solidFill>
                  <a:srgbClr val="000000"/>
                </a:solidFill>
                <a:latin typeface="メイリオ" panose="020B0604030504040204" pitchFamily="50" charset="-128"/>
                <a:ea typeface="メイリオ" panose="020B0604030504040204" pitchFamily="50" charset="-128"/>
              </a:rPr>
              <a:t>させます。なお、</a:t>
            </a:r>
            <a:r>
              <a:rPr lang="ja-JP" altLang="en-US" sz="1400" b="1" u="sng" dirty="0">
                <a:solidFill>
                  <a:srgbClr val="FF0000"/>
                </a:solidFill>
                <a:latin typeface="メイリオ" panose="020B0604030504040204" pitchFamily="50" charset="-128"/>
                <a:ea typeface="メイリオ" panose="020B0604030504040204" pitchFamily="50" charset="-128"/>
              </a:rPr>
              <a:t>中間管理機構の活用は一律の要件とはしていません</a:t>
            </a:r>
            <a:r>
              <a:rPr lang="ja-JP" altLang="en-US" sz="1400" dirty="0">
                <a:latin typeface="メイリオ" panose="020B0604030504040204" pitchFamily="50" charset="-128"/>
                <a:ea typeface="メイリオ" panose="020B0604030504040204" pitchFamily="50" charset="-128"/>
              </a:rPr>
              <a:t>。</a:t>
            </a:r>
            <a:endParaRPr lang="en-US" altLang="ja-JP" sz="1400" dirty="0">
              <a:latin typeface="メイリオ" panose="020B0604030504040204" pitchFamily="50" charset="-128"/>
              <a:ea typeface="メイリオ" panose="020B0604030504040204" pitchFamily="50" charset="-128"/>
            </a:endParaRPr>
          </a:p>
          <a:p>
            <a:pPr algn="just"/>
            <a:endParaRPr lang="ja-JP" altLang="en-US" sz="700" dirty="0">
              <a:solidFill>
                <a:srgbClr val="000000"/>
              </a:solidFill>
              <a:latin typeface="メイリオ" panose="020B0604030504040204" pitchFamily="50" charset="-128"/>
              <a:ea typeface="メイリオ" panose="020B0604030504040204" pitchFamily="50" charset="-128"/>
            </a:endParaRPr>
          </a:p>
          <a:p>
            <a:pPr marL="144000" indent="-457200" algn="just"/>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地域計画を策定していない地域であっても、</a:t>
            </a:r>
            <a:r>
              <a:rPr lang="ja-JP" altLang="en-US" sz="1400" u="sng" dirty="0">
                <a:solidFill>
                  <a:srgbClr val="FF0000"/>
                </a:solidFill>
                <a:latin typeface="メイリオ" panose="020B0604030504040204" pitchFamily="50" charset="-128"/>
                <a:ea typeface="メイリオ" panose="020B0604030504040204" pitchFamily="50" charset="-128"/>
              </a:rPr>
              <a:t>適切な人・農地プランを作成している地域</a:t>
            </a:r>
            <a:r>
              <a:rPr lang="ja-JP" altLang="en-US" sz="1400" dirty="0">
                <a:latin typeface="メイリオ" panose="020B0604030504040204" pitchFamily="50" charset="-128"/>
                <a:ea typeface="メイリオ" panose="020B0604030504040204" pitchFamily="50" charset="-128"/>
              </a:rPr>
              <a:t>、地域計画及び人・農地プランを策定等していない地域であっても、</a:t>
            </a:r>
            <a:r>
              <a:rPr lang="ja-JP" altLang="en-US" sz="1400" u="sng" dirty="0">
                <a:solidFill>
                  <a:srgbClr val="FF0000"/>
                </a:solidFill>
                <a:latin typeface="メイリオ" panose="020B0604030504040204" pitchFamily="50" charset="-128"/>
                <a:ea typeface="メイリオ" panose="020B0604030504040204" pitchFamily="50" charset="-128"/>
              </a:rPr>
              <a:t>機構から賃借権等の設定等を受けた者（認定農業者、認定就農者、集落営農組織に限ります。）が営農する範囲</a:t>
            </a:r>
            <a:r>
              <a:rPr lang="ja-JP" altLang="en-US" sz="1400" dirty="0">
                <a:latin typeface="メイリオ" panose="020B0604030504040204" pitchFamily="50" charset="-128"/>
                <a:ea typeface="メイリオ" panose="020B0604030504040204" pitchFamily="50" charset="-128"/>
              </a:rPr>
              <a:t>を事業実施地区とすることができます。この場合、</a:t>
            </a:r>
            <a:endParaRPr lang="en-US" altLang="ja-JP" sz="1400" dirty="0">
              <a:latin typeface="メイリオ" panose="020B0604030504040204" pitchFamily="50" charset="-128"/>
              <a:ea typeface="メイリオ" panose="020B0604030504040204" pitchFamily="50" charset="-128"/>
            </a:endParaRPr>
          </a:p>
          <a:p>
            <a:pPr algn="just"/>
            <a:r>
              <a:rPr lang="ja-JP" altLang="en-US" sz="1400" dirty="0">
                <a:solidFill>
                  <a:srgbClr val="FF0000"/>
                </a:solidFill>
                <a:latin typeface="メイリオ" panose="020B0604030504040204" pitchFamily="50" charset="-128"/>
                <a:ea typeface="メイリオ" panose="020B0604030504040204" pitchFamily="50" charset="-128"/>
              </a:rPr>
              <a:t>　令和６年度中に地域計画を策定する見通しが立っている</a:t>
            </a:r>
            <a:r>
              <a:rPr lang="ja-JP" altLang="en-US" sz="1400" dirty="0">
                <a:latin typeface="メイリオ" panose="020B0604030504040204" pitchFamily="50" charset="-128"/>
                <a:ea typeface="メイリオ" panose="020B0604030504040204" pitchFamily="50" charset="-128"/>
              </a:rPr>
              <a:t>必要があります。</a:t>
            </a:r>
            <a:endParaRPr lang="en-US" altLang="ja-JP" sz="1400" dirty="0">
              <a:latin typeface="メイリオ" panose="020B0604030504040204" pitchFamily="50" charset="-128"/>
              <a:ea typeface="メイリオ" panose="020B0604030504040204" pitchFamily="50" charset="-128"/>
            </a:endParaRPr>
          </a:p>
          <a:p>
            <a:pPr algn="just"/>
            <a:endParaRPr lang="en-US" altLang="ja-JP" sz="700" b="1" dirty="0">
              <a:latin typeface="メイリオ" panose="020B0604030504040204" pitchFamily="50" charset="-128"/>
              <a:ea typeface="メイリオ" panose="020B0604030504040204" pitchFamily="50" charset="-128"/>
            </a:endParaRPr>
          </a:p>
          <a:p>
            <a:pPr algn="just"/>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担い手への農地の集積・集約化に資する場合、複数の地域を併せて事業実施地区と</a:t>
            </a:r>
            <a:endParaRPr lang="en-US" altLang="ja-JP" sz="14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　することも可能です。（社会・経済的、地縁的つながりを有するもの等であることが</a:t>
            </a:r>
            <a:endParaRPr lang="en-US" altLang="ja-JP" sz="14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　前提です。） </a:t>
            </a:r>
            <a:endParaRPr lang="ja-JP" altLang="en-US" sz="1400" dirty="0">
              <a:solidFill>
                <a:srgbClr val="000000"/>
              </a:solidFill>
              <a:latin typeface="メイリオ" panose="020B0604030504040204" pitchFamily="50" charset="-128"/>
              <a:ea typeface="メイリオ" panose="020B0604030504040204" pitchFamily="50" charset="-128"/>
            </a:endParaRPr>
          </a:p>
        </p:txBody>
      </p:sp>
      <p:sp>
        <p:nvSpPr>
          <p:cNvPr id="1131" name="正方形/長方形 50"/>
          <p:cNvSpPr/>
          <p:nvPr/>
        </p:nvSpPr>
        <p:spPr>
          <a:xfrm>
            <a:off x="106790" y="4367190"/>
            <a:ext cx="1800493" cy="432220"/>
          </a:xfrm>
          <a:prstGeom prst="rect">
            <a:avLst/>
          </a:prstGeom>
          <a:solidFill>
            <a:schemeClr val="accent1">
              <a:lumMod val="7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wrap="none" tIns="108000" rtlCol="0" anchor="ctr">
            <a:spAutoFit/>
          </a:bodyPr>
          <a:lstStyle/>
          <a:p>
            <a:r>
              <a:rPr lang="ja-JP" altLang="en-US" b="1" dirty="0">
                <a:solidFill>
                  <a:schemeClr val="bg1"/>
                </a:solidFill>
                <a:latin typeface="メイリオ" panose="020B0604030504040204" pitchFamily="50" charset="-128"/>
                <a:ea typeface="メイリオ" panose="020B0604030504040204" pitchFamily="50" charset="-128"/>
              </a:rPr>
              <a:t>２　助成対象者</a:t>
            </a:r>
          </a:p>
        </p:txBody>
      </p:sp>
      <p:sp>
        <p:nvSpPr>
          <p:cNvPr id="1132" name="正方形/長方形 51"/>
          <p:cNvSpPr/>
          <p:nvPr/>
        </p:nvSpPr>
        <p:spPr>
          <a:xfrm>
            <a:off x="255351" y="4929284"/>
            <a:ext cx="7708276" cy="1600438"/>
          </a:xfrm>
          <a:prstGeom prst="rect">
            <a:avLst/>
          </a:prstGeom>
        </p:spPr>
        <p:txBody>
          <a:bodyPr wrap="square">
            <a:spAutoFit/>
          </a:bodyPr>
          <a:lstStyle/>
          <a:p>
            <a:pPr algn="just"/>
            <a:r>
              <a:rPr lang="ja-JP" altLang="en-US" sz="1400" dirty="0">
                <a:solidFill>
                  <a:srgbClr val="000000"/>
                </a:solidFill>
                <a:latin typeface="メイリオ" panose="020B0604030504040204" pitchFamily="50" charset="-128"/>
                <a:ea typeface="メイリオ" panose="020B0604030504040204" pitchFamily="50" charset="-128"/>
              </a:rPr>
              <a:t>①　地域計画のうち目標地図に位置付けられた</a:t>
            </a:r>
            <a:r>
              <a:rPr lang="ja-JP" altLang="en-US" sz="1400" dirty="0">
                <a:solidFill>
                  <a:srgbClr val="FF0000"/>
                </a:solidFill>
                <a:latin typeface="メイリオ" panose="020B0604030504040204" pitchFamily="50" charset="-128"/>
                <a:ea typeface="メイリオ" panose="020B0604030504040204" pitchFamily="50" charset="-128"/>
              </a:rPr>
              <a:t>認定農業者、認定就農者、集落営農組織、</a:t>
            </a:r>
            <a:endParaRPr lang="en-US" altLang="ja-JP" sz="1400" dirty="0">
              <a:solidFill>
                <a:srgbClr val="FF0000"/>
              </a:solidFill>
              <a:latin typeface="メイリオ" panose="020B0604030504040204" pitchFamily="50" charset="-128"/>
              <a:ea typeface="メイリオ" panose="020B0604030504040204" pitchFamily="50" charset="-128"/>
            </a:endParaRPr>
          </a:p>
          <a:p>
            <a:pPr algn="just"/>
            <a:r>
              <a:rPr lang="ja-JP" altLang="en-US" sz="1400" dirty="0">
                <a:solidFill>
                  <a:srgbClr val="FF0000"/>
                </a:solidFill>
                <a:latin typeface="メイリオ" panose="020B0604030504040204" pitchFamily="50" charset="-128"/>
                <a:ea typeface="メイリオ" panose="020B0604030504040204" pitchFamily="50" charset="-128"/>
              </a:rPr>
              <a:t>　市町村基本構想水準到達者、市町村が認める者</a:t>
            </a:r>
            <a:endParaRPr lang="en-US" altLang="ja-JP" sz="1400" dirty="0">
              <a:solidFill>
                <a:srgbClr val="FF0000"/>
              </a:solidFill>
              <a:latin typeface="メイリオ" panose="020B0604030504040204" pitchFamily="50" charset="-128"/>
              <a:ea typeface="メイリオ" panose="020B0604030504040204" pitchFamily="50" charset="-128"/>
            </a:endParaRPr>
          </a:p>
          <a:p>
            <a:pPr algn="just"/>
            <a:r>
              <a:rPr lang="ja-JP" altLang="en-US" sz="1400" dirty="0">
                <a:solidFill>
                  <a:srgbClr val="000000"/>
                </a:solidFill>
                <a:latin typeface="メイリオ" panose="020B0604030504040204" pitchFamily="50" charset="-128"/>
                <a:ea typeface="メイリオ" panose="020B0604030504040204" pitchFamily="50" charset="-128"/>
              </a:rPr>
              <a:t>②　適切な</a:t>
            </a:r>
            <a:r>
              <a:rPr lang="ja-JP" altLang="en-US" sz="1400" dirty="0">
                <a:latin typeface="メイリオ" panose="020B0604030504040204" pitchFamily="50" charset="-128"/>
                <a:ea typeface="メイリオ" panose="020B0604030504040204" pitchFamily="50" charset="-128"/>
              </a:rPr>
              <a:t>人・農地プランに位置付けられた</a:t>
            </a:r>
            <a:r>
              <a:rPr lang="ja-JP" altLang="en-US" sz="1400" dirty="0">
                <a:solidFill>
                  <a:srgbClr val="FF0000"/>
                </a:solidFill>
                <a:latin typeface="メイリオ" panose="020B0604030504040204" pitchFamily="50" charset="-128"/>
                <a:ea typeface="メイリオ" panose="020B0604030504040204" pitchFamily="50" charset="-128"/>
              </a:rPr>
              <a:t>中心経営体</a:t>
            </a:r>
            <a:r>
              <a:rPr lang="ja-JP" altLang="en-US" sz="1400" dirty="0">
                <a:latin typeface="メイリオ" panose="020B0604030504040204" pitchFamily="50" charset="-128"/>
                <a:ea typeface="メイリオ" panose="020B0604030504040204" pitchFamily="50" charset="-128"/>
              </a:rPr>
              <a:t>である</a:t>
            </a:r>
            <a:r>
              <a:rPr lang="ja-JP" altLang="en-US" sz="1400" dirty="0">
                <a:solidFill>
                  <a:srgbClr val="FF0000"/>
                </a:solidFill>
                <a:latin typeface="メイリオ" panose="020B0604030504040204" pitchFamily="50" charset="-128"/>
                <a:ea typeface="メイリオ" panose="020B0604030504040204" pitchFamily="50" charset="-128"/>
              </a:rPr>
              <a:t>認定農業者、認定就農者、</a:t>
            </a:r>
            <a:endParaRPr lang="en-US" altLang="ja-JP" sz="1400" dirty="0">
              <a:solidFill>
                <a:srgbClr val="FF0000"/>
              </a:solidFill>
              <a:latin typeface="メイリオ" panose="020B0604030504040204" pitchFamily="50" charset="-128"/>
              <a:ea typeface="メイリオ" panose="020B0604030504040204" pitchFamily="50" charset="-128"/>
            </a:endParaRPr>
          </a:p>
          <a:p>
            <a:pPr algn="just"/>
            <a:r>
              <a:rPr lang="ja-JP" altLang="en-US" sz="1400" dirty="0">
                <a:solidFill>
                  <a:srgbClr val="FF0000"/>
                </a:solidFill>
                <a:latin typeface="メイリオ" panose="020B0604030504040204" pitchFamily="50" charset="-128"/>
                <a:ea typeface="メイリオ" panose="020B0604030504040204" pitchFamily="50" charset="-128"/>
              </a:rPr>
              <a:t>　集落営農組織等</a:t>
            </a:r>
            <a:endParaRPr lang="en-US" altLang="ja-JP" sz="1400" dirty="0">
              <a:solidFill>
                <a:srgbClr val="FF0000"/>
              </a:solidFill>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③　機構から貸借権等の設定等を受けた者（認定農業者、認定就農者、集落営農組織に</a:t>
            </a:r>
            <a:endParaRPr lang="en-US" altLang="ja-JP" sz="14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　限る）</a:t>
            </a:r>
          </a:p>
          <a:p>
            <a:pPr algn="just"/>
            <a:r>
              <a:rPr lang="ja-JP" altLang="en-US" sz="1400" dirty="0">
                <a:latin typeface="メイリオ" panose="020B0604030504040204" pitchFamily="50" charset="-128"/>
                <a:ea typeface="メイリオ" panose="020B0604030504040204" pitchFamily="50" charset="-128"/>
              </a:rPr>
              <a:t>④　地域における「継続的な農地利用を図る者」として</a:t>
            </a:r>
            <a:r>
              <a:rPr lang="ja-JP" altLang="en-US" sz="1400" dirty="0">
                <a:solidFill>
                  <a:srgbClr val="FF0000"/>
                </a:solidFill>
                <a:latin typeface="メイリオ" panose="020B0604030504040204" pitchFamily="50" charset="-128"/>
                <a:ea typeface="メイリオ" panose="020B0604030504040204" pitchFamily="50" charset="-128"/>
              </a:rPr>
              <a:t>事業実施主体が認める者</a:t>
            </a:r>
            <a:endParaRPr lang="en-US" altLang="ja-JP" sz="600" dirty="0">
              <a:solidFill>
                <a:srgbClr val="FF0000"/>
              </a:solidFill>
              <a:latin typeface="メイリオ" panose="020B0604030504040204" pitchFamily="50" charset="-128"/>
              <a:ea typeface="メイリオ" panose="020B0604030504040204" pitchFamily="50" charset="-128"/>
            </a:endParaRPr>
          </a:p>
        </p:txBody>
      </p:sp>
      <p:cxnSp>
        <p:nvCxnSpPr>
          <p:cNvPr id="1133" name="直線コネクタ 34"/>
          <p:cNvCxnSpPr>
            <a:cxnSpLocks/>
          </p:cNvCxnSpPr>
          <p:nvPr/>
        </p:nvCxnSpPr>
        <p:spPr>
          <a:xfrm>
            <a:off x="681038" y="382110"/>
            <a:ext cx="8554402" cy="0"/>
          </a:xfrm>
          <a:prstGeom prst="line">
            <a:avLst/>
          </a:prstGeom>
          <a:ln w="60325" cmpd="thickThi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134" name="正方形/長方形 36"/>
          <p:cNvSpPr/>
          <p:nvPr/>
        </p:nvSpPr>
        <p:spPr>
          <a:xfrm>
            <a:off x="2142662" y="-32230"/>
            <a:ext cx="5599735" cy="400110"/>
          </a:xfrm>
          <a:prstGeom prst="rect">
            <a:avLst/>
          </a:prstGeom>
        </p:spPr>
        <p:txBody>
          <a:bodyPr wrap="square">
            <a:spAutoFit/>
          </a:bodyPr>
          <a:lstStyle/>
          <a:p>
            <a:pPr algn="ctr"/>
            <a:r>
              <a:rPr lang="en-US" altLang="ja-JP" sz="2000" b="1" dirty="0">
                <a:solidFill>
                  <a:schemeClr val="accent1">
                    <a:lumMod val="75000"/>
                  </a:schemeClr>
                </a:solidFill>
                <a:latin typeface="メイリオ" panose="020B0604030504040204" pitchFamily="50" charset="-128"/>
                <a:ea typeface="メイリオ" panose="020B0604030504040204" pitchFamily="50" charset="-128"/>
              </a:rPr>
              <a:t>Ⅰ</a:t>
            </a:r>
            <a:r>
              <a:rPr lang="ja-JP" altLang="en-US" sz="2000" b="1" dirty="0">
                <a:solidFill>
                  <a:schemeClr val="accent1">
                    <a:lumMod val="75000"/>
                  </a:schemeClr>
                </a:solidFill>
                <a:latin typeface="メイリオ" panose="020B0604030504040204" pitchFamily="50" charset="-128"/>
                <a:ea typeface="メイリオ" panose="020B0604030504040204" pitchFamily="50" charset="-128"/>
              </a:rPr>
              <a:t>　</a:t>
            </a:r>
            <a:r>
              <a:rPr lang="zh-TW" altLang="en-US" sz="2000" b="1" dirty="0">
                <a:solidFill>
                  <a:schemeClr val="accent1">
                    <a:lumMod val="75000"/>
                  </a:schemeClr>
                </a:solidFill>
                <a:latin typeface="メイリオ" panose="020B0604030504040204" pitchFamily="50" charset="-128"/>
                <a:ea typeface="メイリオ" panose="020B0604030504040204" pitchFamily="50" charset="-128"/>
              </a:rPr>
              <a:t>事業要件等</a:t>
            </a:r>
          </a:p>
        </p:txBody>
      </p:sp>
      <p:sp>
        <p:nvSpPr>
          <p:cNvPr id="1135" name="四角形: 角を丸くする 22"/>
          <p:cNvSpPr/>
          <p:nvPr/>
        </p:nvSpPr>
        <p:spPr>
          <a:xfrm>
            <a:off x="9526948" y="6478948"/>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１</a:t>
            </a:r>
          </a:p>
        </p:txBody>
      </p:sp>
      <p:sp>
        <p:nvSpPr>
          <p:cNvPr id="1136" name="吹き出し: 角を丸めた四角形 1"/>
          <p:cNvSpPr/>
          <p:nvPr/>
        </p:nvSpPr>
        <p:spPr>
          <a:xfrm>
            <a:off x="7658187" y="1238270"/>
            <a:ext cx="1891533" cy="1312429"/>
          </a:xfrm>
          <a:prstGeom prst="wedgeRoundRectCallout">
            <a:avLst>
              <a:gd name="adj1" fmla="val 3737"/>
              <a:gd name="adj2" fmla="val 64660"/>
              <a:gd name="adj3" fmla="val 16667"/>
            </a:avLst>
          </a:prstGeom>
          <a:solidFill>
            <a:schemeClr val="bg1"/>
          </a:solidFill>
        </p:spPr>
        <p:style>
          <a:lnRef idx="2">
            <a:schemeClr val="dk1"/>
          </a:lnRef>
          <a:fillRef idx="1">
            <a:schemeClr val="lt1"/>
          </a:fillRef>
          <a:effectRef idx="0">
            <a:schemeClr val="dk1"/>
          </a:effectRef>
          <a:fontRef idx="minor">
            <a:schemeClr val="dk1"/>
          </a:fontRef>
        </p:style>
        <p:txBody>
          <a:bodyPr lIns="72000" tIns="36000" rIns="36000" bIns="36000" rtlCol="0" anchor="t" anchorCtr="1">
            <a:noAutofit/>
          </a:bodyPr>
          <a:lstStyle/>
          <a:p>
            <a:pPr algn="just"/>
            <a:r>
              <a:rPr lang="ja-JP" altLang="en-US" sz="1200" dirty="0">
                <a:latin typeface="メイリオ" panose="020B0604030504040204" pitchFamily="50" charset="-128"/>
                <a:ea typeface="メイリオ" panose="020B0604030504040204" pitchFamily="50" charset="-128"/>
              </a:rPr>
              <a:t>　一つの地区に複数の事業計画が存在する</a:t>
            </a:r>
            <a:r>
              <a:rPr lang="ja-JP" altLang="en-US" sz="1200" dirty="0">
                <a:solidFill>
                  <a:srgbClr val="000000"/>
                </a:solidFill>
                <a:latin typeface="メイリオ" panose="020B0604030504040204" pitchFamily="50" charset="-128"/>
                <a:ea typeface="メイリオ" panose="020B0604030504040204" pitchFamily="50" charset="-128"/>
              </a:rPr>
              <a:t>ことや、</a:t>
            </a:r>
            <a:r>
              <a:rPr lang="ja-JP" altLang="en-US" sz="1200" dirty="0">
                <a:latin typeface="メイリオ" panose="020B0604030504040204" pitchFamily="50" charset="-128"/>
                <a:ea typeface="メイリオ" panose="020B0604030504040204" pitchFamily="50" charset="-128"/>
              </a:rPr>
              <a:t>他の担い手関連事業と異なる地区設定となっていること等は</a:t>
            </a:r>
            <a:endParaRPr lang="en-US" altLang="ja-JP" sz="1200" dirty="0">
              <a:latin typeface="メイリオ" panose="020B0604030504040204" pitchFamily="50" charset="-128"/>
              <a:ea typeface="メイリオ" panose="020B0604030504040204" pitchFamily="50" charset="-128"/>
            </a:endParaRPr>
          </a:p>
          <a:p>
            <a:pPr algn="just"/>
            <a:r>
              <a:rPr lang="ja-JP" altLang="en-US" sz="1200" dirty="0">
                <a:solidFill>
                  <a:srgbClr val="000000"/>
                </a:solidFill>
                <a:latin typeface="メイリオ" panose="020B0604030504040204" pitchFamily="50" charset="-128"/>
                <a:ea typeface="メイリオ" panose="020B0604030504040204" pitchFamily="50" charset="-128"/>
              </a:rPr>
              <a:t>適切ではありません。</a:t>
            </a:r>
          </a:p>
        </p:txBody>
      </p:sp>
      <p:sp>
        <p:nvSpPr>
          <p:cNvPr id="1137" name="吹き出し: 角を丸めた四角形 12"/>
          <p:cNvSpPr/>
          <p:nvPr/>
        </p:nvSpPr>
        <p:spPr>
          <a:xfrm>
            <a:off x="7658186" y="4179374"/>
            <a:ext cx="1891533" cy="2409823"/>
          </a:xfrm>
          <a:prstGeom prst="wedgeRoundRectCallout">
            <a:avLst>
              <a:gd name="adj1" fmla="val 1482"/>
              <a:gd name="adj2" fmla="val -61710"/>
              <a:gd name="adj3" fmla="val 16667"/>
            </a:avLst>
          </a:prstGeom>
          <a:solidFill>
            <a:schemeClr val="bg1"/>
          </a:solidFill>
        </p:spPr>
        <p:style>
          <a:lnRef idx="2">
            <a:schemeClr val="dk1"/>
          </a:lnRef>
          <a:fillRef idx="1">
            <a:schemeClr val="lt1"/>
          </a:fillRef>
          <a:effectRef idx="0">
            <a:schemeClr val="dk1"/>
          </a:effectRef>
          <a:fontRef idx="minor">
            <a:schemeClr val="dk1"/>
          </a:fontRef>
        </p:style>
        <p:txBody>
          <a:bodyPr lIns="72000" tIns="36000" rIns="36000" bIns="36000" rtlCol="0" anchor="t" anchorCtr="1">
            <a:noAutofit/>
          </a:bodyPr>
          <a:lstStyle/>
          <a:p>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④事業実施主体が認める者</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は、市町村が設定する基準に照らして、</a:t>
            </a:r>
            <a:r>
              <a:rPr lang="ja-JP" altLang="en-US" sz="1200" u="sng" dirty="0">
                <a:solidFill>
                  <a:schemeClr val="tx1"/>
                </a:solidFill>
                <a:latin typeface="メイリオ" panose="020B0604030504040204" pitchFamily="50" charset="-128"/>
                <a:ea typeface="メイリオ" panose="020B0604030504040204" pitchFamily="50" charset="-128"/>
              </a:rPr>
              <a:t>客観的な資料（確定申告書、農業経営改善計画、人・農地プラン、営農計画書等）に基づき</a:t>
            </a:r>
            <a:r>
              <a:rPr lang="ja-JP" altLang="en-US" sz="1200" dirty="0">
                <a:solidFill>
                  <a:schemeClr val="tx1"/>
                </a:solidFill>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「継続的な農地利用を図る者」（次ページ参照）として</a:t>
            </a:r>
            <a:r>
              <a:rPr lang="ja-JP" altLang="en-US" sz="1200" dirty="0">
                <a:solidFill>
                  <a:schemeClr val="tx1"/>
                </a:solidFill>
                <a:latin typeface="メイリオ" panose="020B0604030504040204" pitchFamily="50" charset="-128"/>
                <a:ea typeface="メイリオ" panose="020B0604030504040204" pitchFamily="50" charset="-128"/>
              </a:rPr>
              <a:t>市町村が</a:t>
            </a:r>
            <a:r>
              <a:rPr lang="ja-JP" altLang="en-US" sz="1200" dirty="0">
                <a:latin typeface="メイリオ" panose="020B0604030504040204" pitchFamily="50" charset="-128"/>
                <a:ea typeface="メイリオ" panose="020B0604030504040204" pitchFamily="50" charset="-128"/>
              </a:rPr>
              <a:t>判断することとなります。</a:t>
            </a:r>
          </a:p>
        </p:txBody>
      </p:sp>
      <p:pic>
        <p:nvPicPr>
          <p:cNvPr id="1138" name="Picture 9" descr="クリップボードに書き込む人のイラスト（男性会社員）"/>
          <p:cNvPicPr>
            <a:picLocks noChangeAspect="1" noChangeArrowheads="1"/>
          </p:cNvPicPr>
          <p:nvPr/>
        </p:nvPicPr>
        <p:blipFill>
          <a:blip r:embed="rId1"/>
          <a:stretch>
            <a:fillRect/>
          </a:stretch>
        </p:blipFill>
        <p:spPr>
          <a:xfrm>
            <a:off x="7742397" y="2756103"/>
            <a:ext cx="694176" cy="1051782"/>
          </a:xfrm>
          <a:prstGeom prst="rect">
            <a:avLst/>
          </a:prstGeom>
          <a:noFill/>
        </p:spPr>
      </p:pic>
    </p:spTree>
    <p:extLst>
      <p:ext uri="{BB962C8B-B14F-4D97-AF65-F5344CB8AC3E}">
        <p14:creationId xmlns:p14="http://schemas.microsoft.com/office/powerpoint/2010/main" val="1451749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graphicFrame>
        <p:nvGraphicFramePr>
          <p:cNvPr id="1144" name="表 5"/>
          <p:cNvGraphicFramePr>
            <a:graphicFrameLocks noGrp="1"/>
          </p:cNvGraphicFramePr>
          <p:nvPr>
            <p:extLst>
              <p:ext uri="{D42A27DB-BD31-4B8C-83A1-F6EECF244321}">
                <p14:modId xmlns:p14="http://schemas.microsoft.com/office/powerpoint/2010/main" val="4230907100"/>
              </p:ext>
            </p:extLst>
          </p:nvPr>
        </p:nvGraphicFramePr>
        <p:xfrm>
          <a:off x="242961" y="3215969"/>
          <a:ext cx="9463987" cy="3377210"/>
        </p:xfrm>
        <a:graphic>
          <a:graphicData uri="http://schemas.openxmlformats.org/drawingml/2006/table">
            <a:tbl>
              <a:tblPr>
                <a:tableStyleId>{D7AC3CCA-C797-4891-BE02-D94E43425B78}</a:tableStyleId>
              </a:tblPr>
              <a:tblGrid>
                <a:gridCol w="3246183">
                  <a:extLst>
                    <a:ext uri="{9D8B030D-6E8A-4147-A177-3AD203B41FA5}"/>
                  </a:extLst>
                </a:gridCol>
                <a:gridCol w="1169561">
                  <a:extLst>
                    <a:ext uri="{9D8B030D-6E8A-4147-A177-3AD203B41FA5}"/>
                  </a:extLst>
                </a:gridCol>
                <a:gridCol w="5048243">
                  <a:extLst>
                    <a:ext uri="{9D8B030D-6E8A-4147-A177-3AD203B41FA5}"/>
                  </a:extLst>
                </a:gridCol>
              </a:tblGrid>
              <a:tr h="534650">
                <a:tc grid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1" u="none" strike="noStrike" dirty="0">
                          <a:solidFill>
                            <a:schemeClr val="tx1"/>
                          </a:solidFill>
                          <a:effectLst/>
                          <a:latin typeface="メイリオ" panose="020B0604030504040204" pitchFamily="50" charset="-128"/>
                          <a:ea typeface="メイリオ" panose="020B0604030504040204" pitchFamily="50" charset="-128"/>
                        </a:rPr>
                        <a:t>事業実施地区</a:t>
                      </a:r>
                      <a:endParaRPr lang="ja-JP" altLang="en-US" sz="1600" b="1" i="0" u="none" strike="noStrike" dirty="0">
                        <a:solidFill>
                          <a:schemeClr val="tx1"/>
                        </a:solidFill>
                        <a:effectLst/>
                        <a:latin typeface="メイリオ" panose="020B0604030504040204" pitchFamily="50" charset="-128"/>
                        <a:ea typeface="メイリオ" panose="020B0604030504040204" pitchFamily="50" charset="-128"/>
                      </a:endParaRPr>
                    </a:p>
                  </a:txBody>
                  <a:tcPr marL="180000" marR="180000" marT="108000" marB="108000"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1" u="none" strike="noStrike" dirty="0">
                          <a:solidFill>
                            <a:schemeClr val="tx1"/>
                          </a:solidFill>
                          <a:effectLst/>
                          <a:latin typeface="メイリオ" panose="020B0604030504040204" pitchFamily="50" charset="-128"/>
                          <a:ea typeface="メイリオ" panose="020B0604030504040204" pitchFamily="50" charset="-128"/>
                        </a:rPr>
                        <a:t>助成対象者</a:t>
                      </a:r>
                      <a:endParaRPr kumimoji="1" lang="ja-JP" altLang="en-US" sz="1600" b="1" dirty="0">
                        <a:solidFill>
                          <a:schemeClr val="tx1"/>
                        </a:solidFill>
                        <a:latin typeface="メイリオ" panose="020B0604030504040204" pitchFamily="50" charset="-128"/>
                        <a:ea typeface="メイリオ" panose="020B0604030504040204" pitchFamily="50" charset="-128"/>
                      </a:endParaRPr>
                    </a:p>
                  </a:txBody>
                  <a:tcPr marL="180000" marR="180000" marT="108000" marB="108000"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extLst>
                  <a:ext uri="{0D108BD9-81ED-4DB2-BD59-A6C34878D82A}"/>
                </a:extLst>
              </a:tr>
              <a:tr h="947520">
                <a:tc gridSpan="2">
                  <a:txBody>
                    <a:bodyPr/>
                    <a:lstStyle/>
                    <a:p>
                      <a:pPr marL="180000" marR="0" lvl="0" indent="-180000" algn="l" defTabSz="914400" rtl="0" eaLnBrk="1" fontAlgn="ctr" latinLnBrk="0" hangingPunct="1">
                        <a:lnSpc>
                          <a:spcPct val="100000"/>
                        </a:lnSpc>
                        <a:spcBef>
                          <a:spcPts val="0"/>
                        </a:spcBef>
                        <a:spcAft>
                          <a:spcPts val="0"/>
                        </a:spcAft>
                        <a:buClrTx/>
                        <a:buSzTx/>
                        <a:buFont typeface="Wingdings" panose="05000000000000000000" pitchFamily="2" charset="2"/>
                        <a:buChar char="Ø"/>
                        <a:tabLst/>
                        <a:defRPr/>
                      </a:pPr>
                      <a:r>
                        <a:rPr lang="ja-JP" altLang="en-US" sz="1200" u="none" strike="noStrike" dirty="0">
                          <a:solidFill>
                            <a:schemeClr val="tx1"/>
                          </a:solidFill>
                          <a:effectLst/>
                          <a:latin typeface="メイリオ" panose="020B0604030504040204" pitchFamily="50" charset="-128"/>
                          <a:ea typeface="メイリオ" panose="020B0604030504040204" pitchFamily="50" charset="-128"/>
                        </a:rPr>
                        <a:t>地域計画が策定されている地域</a:t>
                      </a:r>
                      <a:endParaRPr lang="ja-JP" altLang="en-US" sz="1200" b="0" i="0" u="none" strike="noStrike" dirty="0">
                        <a:solidFill>
                          <a:schemeClr val="tx1"/>
                        </a:solidFill>
                        <a:effectLst/>
                        <a:latin typeface="メイリオ" panose="020B0604030504040204" pitchFamily="50" charset="-128"/>
                        <a:ea typeface="メイリオ" panose="020B0604030504040204" pitchFamily="50" charset="-128"/>
                      </a:endParaRPr>
                    </a:p>
                  </a:txBody>
                  <a:tcPr marL="180000" marR="180000" marT="108000" marB="108000"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tc hMerge="1">
                  <a:txBody>
                    <a:bodyPr/>
                    <a:lstStyle/>
                    <a:p>
                      <a:endParaRPr kumimoji="1" lang="ja-JP" altLang="en-US"/>
                    </a:p>
                  </a:txBody>
                  <a:tcPr/>
                </a:tc>
                <a:tc>
                  <a:txBody>
                    <a:bodyPr/>
                    <a:lstStyle/>
                    <a:p>
                      <a:pPr marL="180000" marR="0" lvl="0" indent="-180000" algn="l" defTabSz="914400" rtl="0" eaLnBrk="1" fontAlgn="ctr" latinLnBrk="0" hangingPunct="1">
                        <a:lnSpc>
                          <a:spcPct val="100000"/>
                        </a:lnSpc>
                        <a:spcBef>
                          <a:spcPts val="0"/>
                        </a:spcBef>
                        <a:spcAft>
                          <a:spcPts val="0"/>
                        </a:spcAft>
                        <a:buClrTx/>
                        <a:buSzTx/>
                        <a:buFontTx/>
                        <a:buNone/>
                        <a:tabLst/>
                        <a:defRPr/>
                      </a:pPr>
                      <a:r>
                        <a:rPr lang="ja-JP" altLang="en-US" sz="1200" u="none" strike="noStrike" dirty="0">
                          <a:solidFill>
                            <a:schemeClr val="tx1"/>
                          </a:solidFill>
                          <a:effectLst/>
                          <a:latin typeface="メイリオ" panose="020B0604030504040204" pitchFamily="50" charset="-128"/>
                          <a:ea typeface="メイリオ" panose="020B0604030504040204" pitchFamily="50" charset="-128"/>
                        </a:rPr>
                        <a:t>①　目標地図に位置付けられた認定農業者、認定就農者、集落営農組織、市町村基本構想水準到達者、市町村が認める者</a:t>
                      </a:r>
                    </a:p>
                  </a:txBody>
                  <a:tcPr marL="180000" marR="180000" marT="108000" marB="10800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extLst>
                  <a:ext uri="{0D108BD9-81ED-4DB2-BD59-A6C34878D82A}"/>
                </a:extLst>
              </a:tr>
              <a:tr h="947520">
                <a:tc>
                  <a:txBody>
                    <a:bodyPr/>
                    <a:lstStyle/>
                    <a:p>
                      <a:pPr marL="180000" indent="-180000" algn="l" fontAlgn="ctr">
                        <a:buFont typeface="Wingdings" panose="05000000000000000000" pitchFamily="2" charset="2"/>
                        <a:buChar char="Ø"/>
                      </a:pPr>
                      <a:r>
                        <a:rPr lang="ja-JP" altLang="en-US" sz="1200" b="0" u="none" strike="noStrike" dirty="0">
                          <a:solidFill>
                            <a:srgbClr val="000000"/>
                          </a:solidFill>
                          <a:effectLst/>
                          <a:latin typeface="メイリオ" panose="020B0604030504040204" pitchFamily="50" charset="-128"/>
                          <a:ea typeface="メイリオ" panose="020B0604030504040204" pitchFamily="50" charset="-128"/>
                        </a:rPr>
                        <a:t>適切な人・農地プランが作成されている地域</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80000" marR="180000" marT="108000" marB="108000" anchor="ctr"/>
                </a:tc>
                <a:tc rowSpan="2">
                  <a:txBody>
                    <a:bodyPr/>
                    <a:lstStyle/>
                    <a:p>
                      <a:pPr algn="l" fontAlgn="ctr"/>
                      <a:r>
                        <a:rPr lang="ja-JP" altLang="en-US" sz="1200" b="0" u="none" strike="noStrike" dirty="0">
                          <a:solidFill>
                            <a:srgbClr val="000000"/>
                          </a:solidFill>
                          <a:effectLst/>
                          <a:latin typeface="メイリオ" panose="020B0604030504040204" pitchFamily="50" charset="-128"/>
                          <a:ea typeface="メイリオ" panose="020B0604030504040204" pitchFamily="50" charset="-128"/>
                        </a:rPr>
                        <a:t>令和６年度末までに地域計画が策定されること</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80000" marR="180000" marT="108000" marB="108000" anchor="ctr">
                    <a:lnR w="28575" cap="flat" cmpd="sng" algn="ctr">
                      <a:solidFill>
                        <a:schemeClr val="tx1"/>
                      </a:solidFill>
                      <a:prstDash val="solid"/>
                      <a:round/>
                      <a:headEnd type="none" w="med" len="med"/>
                      <a:tailEnd type="none" w="med" len="med"/>
                    </a:lnR>
                  </a:tcPr>
                </a:tc>
                <a:tc>
                  <a:txBody>
                    <a:bodyPr/>
                    <a:lstStyle/>
                    <a:p>
                      <a:pPr marL="180000" indent="-180000" algn="l" fontAlgn="ctr"/>
                      <a:r>
                        <a:rPr lang="ja-JP" altLang="en-US" sz="1200" u="none" strike="noStrike" dirty="0">
                          <a:effectLst/>
                          <a:latin typeface="メイリオ" panose="020B0604030504040204" pitchFamily="50" charset="-128"/>
                          <a:ea typeface="メイリオ" panose="020B0604030504040204" pitchFamily="50" charset="-128"/>
                        </a:rPr>
                        <a:t>②　適切な人・農地プランに位置付けられた中心経営体である認定農業者、認定就農者、集落営農組織</a:t>
                      </a:r>
                      <a:endParaRPr lang="en-US" altLang="ja-JP" sz="1200" u="none" strike="noStrike" dirty="0">
                        <a:effectLst/>
                        <a:latin typeface="メイリオ" panose="020B0604030504040204" pitchFamily="50" charset="-128"/>
                        <a:ea typeface="メイリオ" panose="020B0604030504040204" pitchFamily="50" charset="-128"/>
                      </a:endParaRPr>
                    </a:p>
                    <a:p>
                      <a:pPr marL="180000" indent="-180000" algn="l" fontAlgn="ctr"/>
                      <a:r>
                        <a:rPr lang="ja-JP" altLang="en-US" sz="1200" u="none" strike="noStrike" dirty="0">
                          <a:effectLst/>
                          <a:latin typeface="メイリオ" panose="020B0604030504040204" pitchFamily="50" charset="-128"/>
                          <a:ea typeface="メイリオ" panose="020B0604030504040204" pitchFamily="50" charset="-128"/>
                        </a:rPr>
                        <a:t>④　事業実施主体が認める者</a:t>
                      </a:r>
                    </a:p>
                  </a:txBody>
                  <a:tcPr marL="180000" marR="180000" marT="108000" marB="108000" anchor="ctr">
                    <a:lnL w="28575" cap="flat" cmpd="sng" algn="ctr">
                      <a:solidFill>
                        <a:schemeClr val="tx1"/>
                      </a:solidFill>
                      <a:prstDash val="solid"/>
                      <a:round/>
                      <a:headEnd type="none" w="med" len="med"/>
                      <a:tailEnd type="none" w="med" len="med"/>
                    </a:lnL>
                  </a:tcPr>
                </a:tc>
                <a:extLst>
                  <a:ext uri="{0D108BD9-81ED-4DB2-BD59-A6C34878D82A}"/>
                </a:extLst>
              </a:tr>
              <a:tr h="947520">
                <a:tc>
                  <a:txBody>
                    <a:bodyPr/>
                    <a:lstStyle/>
                    <a:p>
                      <a:pPr marL="180000" indent="-180000" algn="l">
                        <a:buFont typeface="Wingdings" panose="05000000000000000000" pitchFamily="2" charset="2"/>
                        <a:buChar char="Ø"/>
                      </a:pPr>
                      <a:r>
                        <a:rPr kumimoji="1" lang="ja-JP" altLang="en-US" sz="1200" dirty="0">
                          <a:latin typeface="メイリオ" panose="020B0604030504040204" pitchFamily="50" charset="-128"/>
                          <a:ea typeface="メイリオ" panose="020B0604030504040204" pitchFamily="50" charset="-128"/>
                        </a:rPr>
                        <a:t>上記以外の地域で</a:t>
                      </a:r>
                      <a:r>
                        <a:rPr lang="ja-JP" altLang="en-US" sz="1200" dirty="0">
                          <a:latin typeface="メイリオ" panose="020B0604030504040204" pitchFamily="50" charset="-128"/>
                          <a:ea typeface="メイリオ" panose="020B0604030504040204" pitchFamily="50" charset="-128"/>
                        </a:rPr>
                        <a:t>機構から賃借権等の設定等を受けた者が営農する範囲</a:t>
                      </a:r>
                      <a:endParaRPr kumimoji="1" lang="ja-JP" altLang="en-US" sz="1200" dirty="0">
                        <a:latin typeface="メイリオ" panose="020B0604030504040204" pitchFamily="50" charset="-128"/>
                        <a:ea typeface="メイリオ" panose="020B0604030504040204" pitchFamily="50" charset="-128"/>
                      </a:endParaRPr>
                    </a:p>
                  </a:txBody>
                  <a:tcPr marL="180000" anchor="ctr"/>
                </a:tc>
                <a:tc vMerge="1">
                  <a:txBody>
                    <a:bodyPr/>
                    <a:lstStyle/>
                    <a:p>
                      <a:pPr algn="ctr"/>
                      <a:endParaRPr kumimoji="1" lang="ja-JP" altLang="en-US" sz="1200" dirty="0">
                        <a:latin typeface="メイリオ" panose="020B0604030504040204" pitchFamily="50" charset="-128"/>
                        <a:ea typeface="メイリオ" panose="020B0604030504040204" pitchFamily="50" charset="-128"/>
                      </a:endParaRPr>
                    </a:p>
                  </a:txBody>
                  <a:tcPr anchor="ctr"/>
                </a:tc>
                <a:tc>
                  <a:txBody>
                    <a:bodyPr/>
                    <a:lstStyle/>
                    <a:p>
                      <a:pPr marL="180000" indent="-180000" algn="just"/>
                      <a:r>
                        <a:rPr lang="ja-JP" altLang="en-US" sz="1200" b="0" u="none" strike="noStrike" dirty="0">
                          <a:solidFill>
                            <a:srgbClr val="000000"/>
                          </a:solidFill>
                          <a:effectLst/>
                          <a:latin typeface="メイリオ" panose="020B0604030504040204" pitchFamily="50" charset="-128"/>
                          <a:ea typeface="メイリオ" panose="020B0604030504040204" pitchFamily="50" charset="-128"/>
                        </a:rPr>
                        <a:t>③　機構から貸借権等の設定等を受けた</a:t>
                      </a:r>
                      <a:r>
                        <a:rPr lang="ja-JP" altLang="en-US" sz="1200" dirty="0">
                          <a:latin typeface="メイリオ" panose="020B0604030504040204" pitchFamily="50" charset="-128"/>
                          <a:ea typeface="メイリオ" panose="020B0604030504040204" pitchFamily="50" charset="-128"/>
                        </a:rPr>
                        <a:t>認定農業者、認定就農者、集落営農組織</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180000" marR="180000" marT="108000" marB="108000" anchor="ctr">
                    <a:lnL w="28575" cap="flat" cmpd="sng" algn="ctr">
                      <a:solidFill>
                        <a:schemeClr val="tx1"/>
                      </a:solidFill>
                      <a:prstDash val="solid"/>
                      <a:round/>
                      <a:headEnd type="none" w="med" len="med"/>
                      <a:tailEnd type="none" w="med" len="med"/>
                    </a:lnL>
                  </a:tcPr>
                </a:tc>
                <a:extLst>
                  <a:ext uri="{0D108BD9-81ED-4DB2-BD59-A6C34878D82A}"/>
                </a:extLst>
              </a:tr>
            </a:tbl>
          </a:graphicData>
        </a:graphic>
      </p:graphicFrame>
      <p:sp>
        <p:nvSpPr>
          <p:cNvPr id="1145" name="テキスト ボックス 3"/>
          <p:cNvSpPr txBox="1"/>
          <p:nvPr/>
        </p:nvSpPr>
        <p:spPr>
          <a:xfrm>
            <a:off x="482483" y="289774"/>
            <a:ext cx="7402989" cy="1072274"/>
          </a:xfrm>
          <a:prstGeom prst="rect">
            <a:avLst/>
          </a:prstGeom>
          <a:noFill/>
          <a:ln>
            <a:solidFill>
              <a:schemeClr val="tx1"/>
            </a:solidFill>
            <a:prstDash val="dash"/>
          </a:ln>
        </p:spPr>
        <p:txBody>
          <a:bodyPr wrap="square" lIns="144000" tIns="72000" bIns="0">
            <a:spAutoFit/>
          </a:bodyPr>
          <a:lstStyle/>
          <a:p>
            <a:r>
              <a:rPr lang="ja-JP" altLang="en-US" sz="1100" b="1" dirty="0">
                <a:latin typeface="メイリオ" panose="020B0604030504040204" pitchFamily="50" charset="-128"/>
                <a:ea typeface="メイリオ" panose="020B0604030504040204" pitchFamily="50" charset="-128"/>
              </a:rPr>
              <a:t>　　　</a:t>
            </a:r>
            <a:r>
              <a:rPr lang="en-US" altLang="ja-JP" sz="1100" b="1" dirty="0">
                <a:solidFill>
                  <a:schemeClr val="tx1"/>
                </a:solidFill>
                <a:latin typeface="メイリオ" panose="020B0604030504040204" pitchFamily="50" charset="-128"/>
                <a:ea typeface="メイリオ" panose="020B0604030504040204" pitchFamily="50" charset="-128"/>
              </a:rPr>
              <a:t>【与謝野</a:t>
            </a:r>
            <a:r>
              <a:rPr lang="ja-JP" altLang="en-US" sz="1100" b="1" dirty="0">
                <a:solidFill>
                  <a:schemeClr val="tx1"/>
                </a:solidFill>
                <a:latin typeface="メイリオ" panose="020B0604030504040204" pitchFamily="50" charset="-128"/>
                <a:ea typeface="メイリオ" panose="020B0604030504040204" pitchFamily="50" charset="-128"/>
              </a:rPr>
              <a:t>町　担い手確保・経営強化支援事業「継続的な農地利用を図る者」の基準</a:t>
            </a:r>
            <a:r>
              <a:rPr lang="en-US" altLang="ja-JP" sz="1100" b="1" dirty="0">
                <a:solidFill>
                  <a:schemeClr val="tx1"/>
                </a:solidFill>
                <a:latin typeface="メイリオ" panose="020B0604030504040204" pitchFamily="50" charset="-128"/>
                <a:ea typeface="メイリオ" panose="020B0604030504040204" pitchFamily="50" charset="-128"/>
              </a:rPr>
              <a:t>】</a:t>
            </a:r>
            <a:endParaRPr lang="ja-JP" altLang="en-US" sz="1100" b="1" dirty="0">
              <a:solidFill>
                <a:schemeClr val="tx1"/>
              </a:solidFill>
              <a:latin typeface="メイリオ" panose="020B0604030504040204" pitchFamily="50" charset="-128"/>
              <a:ea typeface="メイリオ" panose="020B0604030504040204" pitchFamily="50" charset="-128"/>
            </a:endParaRPr>
          </a:p>
          <a:p>
            <a:endParaRPr lang="en-US" altLang="ja-JP" sz="4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次のいずれかに該当する者を、担い手確保・経営強化支援事業の</a:t>
            </a:r>
            <a:r>
              <a:rPr lang="ja-JP" altLang="en-US" sz="1100" dirty="0">
                <a:solidFill>
                  <a:schemeClr val="tx1"/>
                </a:solidFill>
                <a:latin typeface="メイリオ" panose="020B0604030504040204" pitchFamily="50" charset="-128"/>
                <a:ea typeface="メイリオ" panose="020B0604030504040204" pitchFamily="50" charset="-128"/>
              </a:rPr>
              <a:t>「継続的な農地利用を図る者」として認定する。</a:t>
            </a:r>
          </a:p>
          <a:p>
            <a:endParaRPr lang="ja-JP" altLang="en-US" sz="400" dirty="0">
              <a:solidFill>
                <a:schemeClr val="tx1"/>
              </a:solidFill>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ア　与謝野町認定農業者の平均所得のおおむね８割以上の所得があること</a:t>
            </a:r>
          </a:p>
          <a:p>
            <a:endParaRPr lang="ja-JP" altLang="en-US" sz="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イ　中心経営体又は認定農業者であること</a:t>
            </a:r>
          </a:p>
          <a:p>
            <a:endParaRPr lang="ja-JP" altLang="en-US" sz="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ウ　</a:t>
            </a:r>
            <a:r>
              <a:rPr lang="en-US" altLang="ja-JP" sz="1100" dirty="0">
                <a:latin typeface="メイリオ" panose="020B0604030504040204" pitchFamily="50" charset="-128"/>
                <a:ea typeface="メイリオ" panose="020B0604030504040204" pitchFamily="50" charset="-128"/>
              </a:rPr>
              <a:t>10</a:t>
            </a:r>
            <a:r>
              <a:rPr lang="ja-JP" altLang="en-US" sz="1100" dirty="0">
                <a:latin typeface="メイリオ" panose="020B0604030504040204" pitchFamily="50" charset="-128"/>
                <a:ea typeface="メイリオ" panose="020B0604030504040204" pitchFamily="50" charset="-128"/>
              </a:rPr>
              <a:t>年後の農業経営の継続意向（経営農地、経営面積、栽培作物、栽培方法</a:t>
            </a:r>
            <a:r>
              <a:rPr lang="en-US" altLang="ja-JP" sz="1100"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等）が明確になっていること</a:t>
            </a:r>
          </a:p>
        </p:txBody>
      </p:sp>
      <p:sp>
        <p:nvSpPr>
          <p:cNvPr id="1146" name="正方形/長方形 4"/>
          <p:cNvSpPr/>
          <p:nvPr/>
        </p:nvSpPr>
        <p:spPr>
          <a:xfrm>
            <a:off x="190159" y="2802847"/>
            <a:ext cx="7708276" cy="338554"/>
          </a:xfrm>
          <a:prstGeom prst="rect">
            <a:avLst/>
          </a:prstGeom>
        </p:spPr>
        <p:txBody>
          <a:bodyPr wrap="square">
            <a:spAutoFit/>
          </a:bodyPr>
          <a:lstStyle/>
          <a:p>
            <a:pPr algn="just"/>
            <a:r>
              <a:rPr lang="ja-JP" altLang="en-US" sz="1600" dirty="0">
                <a:solidFill>
                  <a:srgbClr val="000000"/>
                </a:solidFill>
                <a:latin typeface="メイリオ" panose="020B0604030504040204" pitchFamily="50" charset="-128"/>
                <a:ea typeface="メイリオ" panose="020B0604030504040204" pitchFamily="50" charset="-128"/>
              </a:rPr>
              <a:t>○　事業実施地区と助成対象者の関係</a:t>
            </a:r>
            <a:endParaRPr lang="en-US" altLang="ja-JP" dirty="0">
              <a:solidFill>
                <a:srgbClr val="FF0000"/>
              </a:solidFill>
              <a:latin typeface="メイリオ" panose="020B0604030504040204" pitchFamily="50" charset="-128"/>
              <a:ea typeface="メイリオ" panose="020B0604030504040204" pitchFamily="50" charset="-128"/>
            </a:endParaRPr>
          </a:p>
        </p:txBody>
      </p:sp>
      <p:sp>
        <p:nvSpPr>
          <p:cNvPr id="1147" name="正方形/長方形 1"/>
          <p:cNvSpPr/>
          <p:nvPr/>
        </p:nvSpPr>
        <p:spPr>
          <a:xfrm>
            <a:off x="242961" y="1621990"/>
            <a:ext cx="9463987" cy="954107"/>
          </a:xfrm>
          <a:prstGeom prst="rect">
            <a:avLst/>
          </a:prstGeom>
        </p:spPr>
        <p:txBody>
          <a:bodyPr wrap="square">
            <a:spAutoFit/>
          </a:bodyPr>
          <a:lstStyle/>
          <a:p>
            <a:pPr marL="144000" indent="-457200" algn="just"/>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過去に本事業及び類似事業（経営体育成支援事業等）を実施した者は、原則として当該事業の成果目標の達成（必須目標以外は概ね達成）が確認されている場合に対象となります。ただし、目標年度の翌年度以降であって、新たに実施する機械等の導入等により、過去目標項目の目標値を上回ることが確実であると認められる場合は、この限りではありません。</a:t>
            </a:r>
            <a:endParaRPr lang="en-US" altLang="ja-JP" sz="1600" dirty="0">
              <a:solidFill>
                <a:srgbClr val="FF0000"/>
              </a:solidFill>
              <a:latin typeface="メイリオ" panose="020B0604030504040204" pitchFamily="50" charset="-128"/>
              <a:ea typeface="メイリオ" panose="020B0604030504040204" pitchFamily="50" charset="-128"/>
            </a:endParaRPr>
          </a:p>
        </p:txBody>
      </p:sp>
      <p:sp>
        <p:nvSpPr>
          <p:cNvPr id="1148" name="四角形: 角を丸くする 31"/>
          <p:cNvSpPr/>
          <p:nvPr/>
        </p:nvSpPr>
        <p:spPr>
          <a:xfrm>
            <a:off x="9526948" y="6478948"/>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２</a:t>
            </a:r>
          </a:p>
        </p:txBody>
      </p:sp>
    </p:spTree>
    <p:extLst>
      <p:ext uri="{BB962C8B-B14F-4D97-AF65-F5344CB8AC3E}">
        <p14:creationId xmlns:p14="http://schemas.microsoft.com/office/powerpoint/2010/main" val="470623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154" name="正方形/長方形 2"/>
          <p:cNvSpPr/>
          <p:nvPr/>
        </p:nvSpPr>
        <p:spPr>
          <a:xfrm>
            <a:off x="402956" y="3651124"/>
            <a:ext cx="6245669" cy="2479709"/>
          </a:xfrm>
          <a:prstGeom prst="rect">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50" b="1" dirty="0">
              <a:solidFill>
                <a:schemeClr val="tx1"/>
              </a:solidFill>
              <a:latin typeface="メイリオ" panose="020B0604030504040204" pitchFamily="50" charset="-128"/>
              <a:ea typeface="メイリオ" panose="020B0604030504040204" pitchFamily="50" charset="-128"/>
            </a:endParaRPr>
          </a:p>
          <a:p>
            <a:endParaRPr kumimoji="1" lang="en-US" altLang="ja-JP" sz="1050" b="1" dirty="0">
              <a:solidFill>
                <a:schemeClr val="tx1"/>
              </a:solidFill>
              <a:latin typeface="メイリオ" panose="020B0604030504040204" pitchFamily="50" charset="-128"/>
              <a:ea typeface="メイリオ" panose="020B0604030504040204" pitchFamily="50" charset="-128"/>
            </a:endParaRPr>
          </a:p>
          <a:p>
            <a:endParaRPr kumimoji="1" lang="en-US" altLang="ja-JP" sz="1050" b="1" dirty="0">
              <a:solidFill>
                <a:schemeClr val="tx1"/>
              </a:solidFill>
              <a:latin typeface="メイリオ" panose="020B0604030504040204" pitchFamily="50" charset="-128"/>
              <a:ea typeface="メイリオ" panose="020B0604030504040204" pitchFamily="50" charset="-128"/>
            </a:endParaRPr>
          </a:p>
          <a:p>
            <a:endParaRPr kumimoji="1" lang="en-US" altLang="ja-JP" sz="1050" b="1" dirty="0">
              <a:solidFill>
                <a:schemeClr val="tx1"/>
              </a:solidFill>
              <a:latin typeface="メイリオ" panose="020B0604030504040204" pitchFamily="50" charset="-128"/>
              <a:ea typeface="メイリオ" panose="020B0604030504040204" pitchFamily="50" charset="-128"/>
            </a:endParaRPr>
          </a:p>
          <a:p>
            <a:endParaRPr kumimoji="1" lang="en-US" altLang="ja-JP" sz="1050" b="1" dirty="0">
              <a:solidFill>
                <a:schemeClr val="tx1"/>
              </a:solidFill>
              <a:latin typeface="メイリオ" panose="020B0604030504040204" pitchFamily="50" charset="-128"/>
              <a:ea typeface="メイリオ" panose="020B0604030504040204" pitchFamily="50" charset="-128"/>
            </a:endParaRPr>
          </a:p>
          <a:p>
            <a:endParaRPr kumimoji="1" lang="en-US" altLang="ja-JP" sz="1050" b="1" dirty="0">
              <a:solidFill>
                <a:schemeClr val="tx1"/>
              </a:solidFill>
              <a:latin typeface="メイリオ" panose="020B0604030504040204" pitchFamily="50" charset="-128"/>
              <a:ea typeface="メイリオ" panose="020B0604030504040204" pitchFamily="50" charset="-128"/>
            </a:endParaRPr>
          </a:p>
          <a:p>
            <a:endParaRPr kumimoji="1" lang="en-US" altLang="ja-JP" sz="1050" b="1" dirty="0">
              <a:solidFill>
                <a:schemeClr val="tx1"/>
              </a:solidFill>
              <a:latin typeface="メイリオ" panose="020B0604030504040204" pitchFamily="50" charset="-128"/>
              <a:ea typeface="メイリオ" panose="020B0604030504040204" pitchFamily="50" charset="-128"/>
            </a:endParaRPr>
          </a:p>
          <a:p>
            <a:endParaRPr kumimoji="1" lang="en-US" altLang="ja-JP" sz="1050" b="1" dirty="0">
              <a:solidFill>
                <a:schemeClr val="tx1"/>
              </a:solidFill>
              <a:latin typeface="メイリオ" panose="020B0604030504040204" pitchFamily="50" charset="-128"/>
              <a:ea typeface="メイリオ" panose="020B0604030504040204" pitchFamily="50" charset="-128"/>
            </a:endParaRPr>
          </a:p>
          <a:p>
            <a:endParaRPr kumimoji="1" lang="en-US" altLang="ja-JP" sz="1050" b="1" dirty="0">
              <a:solidFill>
                <a:schemeClr val="tx1"/>
              </a:solidFill>
              <a:latin typeface="メイリオ" panose="020B0604030504040204" pitchFamily="50" charset="-128"/>
              <a:ea typeface="メイリオ" panose="020B0604030504040204" pitchFamily="50" charset="-128"/>
            </a:endParaRPr>
          </a:p>
          <a:p>
            <a:endParaRPr kumimoji="1" lang="en-US" altLang="ja-JP" sz="1050" b="1" dirty="0">
              <a:solidFill>
                <a:schemeClr val="tx1"/>
              </a:solidFill>
              <a:latin typeface="メイリオ" panose="020B0604030504040204" pitchFamily="50" charset="-128"/>
              <a:ea typeface="メイリオ" panose="020B0604030504040204" pitchFamily="50" charset="-128"/>
            </a:endParaRPr>
          </a:p>
          <a:p>
            <a:endParaRPr kumimoji="1" lang="en-US" altLang="ja-JP" sz="1050" b="1" dirty="0">
              <a:solidFill>
                <a:schemeClr val="tx1"/>
              </a:solidFill>
              <a:latin typeface="メイリオ" panose="020B0604030504040204" pitchFamily="50" charset="-128"/>
              <a:ea typeface="メイリオ" panose="020B0604030504040204" pitchFamily="50" charset="-128"/>
            </a:endParaRPr>
          </a:p>
          <a:p>
            <a:endParaRPr kumimoji="1" lang="en-US" altLang="ja-JP" sz="1050" b="1" dirty="0">
              <a:solidFill>
                <a:schemeClr val="tx1"/>
              </a:solidFill>
              <a:latin typeface="メイリオ" panose="020B0604030504040204" pitchFamily="50" charset="-128"/>
              <a:ea typeface="メイリオ" panose="020B0604030504040204" pitchFamily="50" charset="-128"/>
            </a:endParaRPr>
          </a:p>
          <a:p>
            <a:endParaRPr kumimoji="1" lang="en-US" altLang="ja-JP" sz="1050" b="1" dirty="0">
              <a:solidFill>
                <a:schemeClr val="tx1"/>
              </a:solidFill>
              <a:latin typeface="メイリオ" panose="020B0604030504040204" pitchFamily="50" charset="-128"/>
              <a:ea typeface="メイリオ" panose="020B0604030504040204" pitchFamily="50" charset="-128"/>
            </a:endParaRPr>
          </a:p>
          <a:p>
            <a:endParaRPr kumimoji="1" lang="en-US" altLang="ja-JP" sz="1050" b="1" dirty="0">
              <a:solidFill>
                <a:schemeClr val="tx1"/>
              </a:solidFill>
              <a:latin typeface="メイリオ" panose="020B0604030504040204" pitchFamily="50" charset="-128"/>
              <a:ea typeface="メイリオ" panose="020B0604030504040204" pitchFamily="50" charset="-128"/>
            </a:endParaRPr>
          </a:p>
          <a:p>
            <a:endParaRPr kumimoji="1" lang="en-US" altLang="ja-JP" sz="1050" b="1" dirty="0">
              <a:solidFill>
                <a:schemeClr val="tx1"/>
              </a:solidFill>
              <a:latin typeface="メイリオ" panose="020B0604030504040204" pitchFamily="50" charset="-128"/>
              <a:ea typeface="メイリオ" panose="020B0604030504040204" pitchFamily="50" charset="-128"/>
            </a:endParaRPr>
          </a:p>
        </p:txBody>
      </p:sp>
      <p:sp>
        <p:nvSpPr>
          <p:cNvPr id="1155" name="正方形/長方形 4"/>
          <p:cNvSpPr/>
          <p:nvPr/>
        </p:nvSpPr>
        <p:spPr>
          <a:xfrm>
            <a:off x="218105" y="2223305"/>
            <a:ext cx="9678181" cy="984885"/>
          </a:xfrm>
          <a:prstGeom prst="rect">
            <a:avLst/>
          </a:prstGeom>
        </p:spPr>
        <p:txBody>
          <a:bodyPr wrap="square">
            <a:spAutoFit/>
          </a:bodyPr>
          <a:lstStyle/>
          <a:p>
            <a:pPr algn="just"/>
            <a:r>
              <a:rPr lang="en-US" altLang="ja-JP" sz="1400" dirty="0">
                <a:latin typeface="メイリオ" panose="020B0604030504040204" pitchFamily="50" charset="-128"/>
                <a:ea typeface="メイリオ" panose="020B0604030504040204" pitchFamily="50" charset="-128"/>
              </a:rPr>
              <a:t>(2)</a:t>
            </a:r>
            <a:r>
              <a:rPr lang="ja-JP" altLang="en-US" sz="1400" dirty="0">
                <a:latin typeface="メイリオ" panose="020B0604030504040204" pitchFamily="50" charset="-128"/>
                <a:ea typeface="メイリオ" panose="020B0604030504040204" pitchFamily="50" charset="-128"/>
              </a:rPr>
              <a:t>　助成の対象となる取組は次のものです。</a:t>
            </a:r>
            <a:endParaRPr lang="en-US" altLang="ja-JP" sz="1400" dirty="0">
              <a:latin typeface="メイリオ" panose="020B0604030504040204" pitchFamily="50" charset="-128"/>
              <a:ea typeface="メイリオ" panose="020B0604030504040204" pitchFamily="50" charset="-128"/>
            </a:endParaRPr>
          </a:p>
          <a:p>
            <a:pPr algn="just"/>
            <a:endParaRPr lang="en-US" altLang="ja-JP" sz="700" dirty="0">
              <a:solidFill>
                <a:srgbClr val="000000"/>
              </a:solidFill>
              <a:latin typeface="メイリオ" panose="020B0604030504040204" pitchFamily="50" charset="-128"/>
              <a:ea typeface="メイリオ" panose="020B0604030504040204" pitchFamily="50" charset="-128"/>
            </a:endParaRPr>
          </a:p>
          <a:p>
            <a:pPr algn="just"/>
            <a:r>
              <a:rPr lang="ja-JP" altLang="en-US" sz="1400" dirty="0">
                <a:solidFill>
                  <a:srgbClr val="000000"/>
                </a:solidFill>
                <a:latin typeface="メイリオ" panose="020B0604030504040204" pitchFamily="50" charset="-128"/>
                <a:ea typeface="メイリオ" panose="020B0604030504040204" pitchFamily="50" charset="-128"/>
              </a:rPr>
              <a:t>　 ①　農産物</a:t>
            </a:r>
            <a:r>
              <a:rPr lang="ja-JP" altLang="en-US" sz="1400" dirty="0">
                <a:latin typeface="メイリオ" panose="020B0604030504040204" pitchFamily="50" charset="-128"/>
                <a:ea typeface="メイリオ" panose="020B0604030504040204" pitchFamily="50" charset="-128"/>
              </a:rPr>
              <a:t>の生産、加工、流通、販売その他農業経営の開始若しくは改善に必要な機械等の改良又は取得</a:t>
            </a:r>
            <a:endParaRPr lang="en-US" altLang="ja-JP" sz="1400" dirty="0">
              <a:latin typeface="メイリオ" panose="020B0604030504040204" pitchFamily="50" charset="-128"/>
              <a:ea typeface="メイリオ" panose="020B0604030504040204" pitchFamily="50" charset="-128"/>
            </a:endParaRPr>
          </a:p>
          <a:p>
            <a:pPr algn="just"/>
            <a:endParaRPr lang="ja-JP" altLang="en-US" sz="7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　 ②　農地等の改良又は造成</a:t>
            </a:r>
            <a:endParaRPr lang="ja-JP" altLang="en-US" sz="1200" dirty="0">
              <a:latin typeface="メイリオ" panose="020B0604030504040204" pitchFamily="50" charset="-128"/>
              <a:ea typeface="メイリオ" panose="020B0604030504040204" pitchFamily="50" charset="-128"/>
            </a:endParaRPr>
          </a:p>
        </p:txBody>
      </p:sp>
      <p:sp>
        <p:nvSpPr>
          <p:cNvPr id="1156" name="正方形/長方形 10"/>
          <p:cNvSpPr/>
          <p:nvPr/>
        </p:nvSpPr>
        <p:spPr>
          <a:xfrm>
            <a:off x="199720" y="3349845"/>
            <a:ext cx="6824686" cy="2708434"/>
          </a:xfrm>
          <a:prstGeom prst="rect">
            <a:avLst/>
          </a:prstGeom>
          <a:noFill/>
        </p:spPr>
        <p:txBody>
          <a:bodyPr wrap="square">
            <a:spAutoFit/>
          </a:bodyPr>
          <a:lstStyle/>
          <a:p>
            <a:pPr algn="just"/>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導入する機械等は、</a:t>
            </a:r>
            <a:r>
              <a:rPr lang="ja-JP" altLang="en-US" sz="1400" dirty="0">
                <a:solidFill>
                  <a:srgbClr val="000000"/>
                </a:solidFill>
                <a:latin typeface="メイリオ" panose="020B0604030504040204" pitchFamily="50" charset="-128"/>
                <a:ea typeface="メイリオ" panose="020B0604030504040204" pitchFamily="50" charset="-128"/>
              </a:rPr>
              <a:t>次に掲げる基準を満たす必要があります。</a:t>
            </a:r>
            <a:endParaRPr lang="en-US" altLang="ja-JP" sz="1400" dirty="0">
              <a:solidFill>
                <a:srgbClr val="000000"/>
              </a:solidFill>
              <a:latin typeface="メイリオ" panose="020B0604030504040204" pitchFamily="50" charset="-128"/>
              <a:ea typeface="メイリオ" panose="020B0604030504040204" pitchFamily="50" charset="-128"/>
            </a:endParaRPr>
          </a:p>
          <a:p>
            <a:pPr algn="just"/>
            <a:endParaRPr lang="ja-JP" altLang="en-US" sz="1200" dirty="0">
              <a:solidFill>
                <a:srgbClr val="000000"/>
              </a:solidFill>
              <a:latin typeface="メイリオ" panose="020B0604030504040204" pitchFamily="50" charset="-128"/>
              <a:ea typeface="メイリオ" panose="020B0604030504040204" pitchFamily="50" charset="-128"/>
            </a:endParaRPr>
          </a:p>
          <a:p>
            <a:pPr algn="just"/>
            <a:r>
              <a:rPr lang="ja-JP" altLang="en-US" sz="1200" dirty="0">
                <a:solidFill>
                  <a:srgbClr val="000000"/>
                </a:solidFill>
                <a:latin typeface="メイリオ" panose="020B0604030504040204" pitchFamily="50" charset="-128"/>
                <a:ea typeface="メイリオ" panose="020B0604030504040204" pitchFamily="50" charset="-128"/>
              </a:rPr>
              <a:t>　　・　事業費が整備内容ごとに</a:t>
            </a:r>
            <a:r>
              <a:rPr lang="en-US" altLang="ja-JP" sz="1200" dirty="0">
                <a:solidFill>
                  <a:srgbClr val="FF0000"/>
                </a:solidFill>
                <a:latin typeface="メイリオ" panose="020B0604030504040204" pitchFamily="50" charset="-128"/>
                <a:ea typeface="メイリオ" panose="020B0604030504040204" pitchFamily="50" charset="-128"/>
              </a:rPr>
              <a:t>50</a:t>
            </a:r>
            <a:r>
              <a:rPr lang="ja-JP" altLang="en-US" sz="1200" dirty="0">
                <a:solidFill>
                  <a:srgbClr val="FF0000"/>
                </a:solidFill>
                <a:latin typeface="メイリオ" panose="020B0604030504040204" pitchFamily="50" charset="-128"/>
                <a:ea typeface="メイリオ" panose="020B0604030504040204" pitchFamily="50" charset="-128"/>
              </a:rPr>
              <a:t>万円以上</a:t>
            </a:r>
            <a:endParaRPr lang="ja-JP" altLang="en-US" sz="1200" dirty="0">
              <a:solidFill>
                <a:srgbClr val="000000"/>
              </a:solidFill>
              <a:latin typeface="メイリオ" panose="020B0604030504040204" pitchFamily="50" charset="-128"/>
              <a:ea typeface="メイリオ" panose="020B0604030504040204" pitchFamily="50" charset="-128"/>
            </a:endParaRPr>
          </a:p>
          <a:p>
            <a:pPr algn="just"/>
            <a:r>
              <a:rPr lang="ja-JP" altLang="en-US" sz="1200" dirty="0">
                <a:solidFill>
                  <a:srgbClr val="000000"/>
                </a:solidFill>
                <a:latin typeface="メイリオ" panose="020B0604030504040204" pitchFamily="50" charset="-128"/>
                <a:ea typeface="メイリオ" panose="020B0604030504040204" pitchFamily="50" charset="-128"/>
              </a:rPr>
              <a:t>　　・　原則として、</a:t>
            </a:r>
            <a:r>
              <a:rPr lang="ja-JP" altLang="en-US" sz="1200" dirty="0">
                <a:solidFill>
                  <a:srgbClr val="FF0000"/>
                </a:solidFill>
                <a:latin typeface="メイリオ" panose="020B0604030504040204" pitchFamily="50" charset="-128"/>
                <a:ea typeface="メイリオ" panose="020B0604030504040204" pitchFamily="50" charset="-128"/>
              </a:rPr>
              <a:t>新品時の法定耐用年数がおおむね５年以上</a:t>
            </a:r>
            <a:r>
              <a:rPr lang="en-US" altLang="ja-JP" sz="1200" dirty="0">
                <a:solidFill>
                  <a:srgbClr val="FF0000"/>
                </a:solidFill>
                <a:latin typeface="メイリオ" panose="020B0604030504040204" pitchFamily="50" charset="-128"/>
                <a:ea typeface="メイリオ" panose="020B0604030504040204" pitchFamily="50" charset="-128"/>
              </a:rPr>
              <a:t>20</a:t>
            </a:r>
            <a:r>
              <a:rPr lang="ja-JP" altLang="en-US" sz="1200" dirty="0">
                <a:solidFill>
                  <a:srgbClr val="FF0000"/>
                </a:solidFill>
                <a:latin typeface="メイリオ" panose="020B0604030504040204" pitchFamily="50" charset="-128"/>
                <a:ea typeface="メイリオ" panose="020B0604030504040204" pitchFamily="50" charset="-128"/>
              </a:rPr>
              <a:t>年以下</a:t>
            </a:r>
            <a:r>
              <a:rPr lang="ja-JP" altLang="en-US" sz="1200" dirty="0">
                <a:solidFill>
                  <a:srgbClr val="000000"/>
                </a:solidFill>
                <a:latin typeface="メイリオ" panose="020B0604030504040204" pitchFamily="50" charset="-128"/>
                <a:ea typeface="メイリオ" panose="020B0604030504040204" pitchFamily="50" charset="-128"/>
              </a:rPr>
              <a:t>（中古機械等</a:t>
            </a:r>
            <a:endParaRPr lang="en-US" altLang="ja-JP" sz="1200" dirty="0">
              <a:solidFill>
                <a:srgbClr val="000000"/>
              </a:solidFill>
              <a:latin typeface="メイリオ" panose="020B0604030504040204" pitchFamily="50" charset="-128"/>
              <a:ea typeface="メイリオ" panose="020B0604030504040204" pitchFamily="50" charset="-128"/>
            </a:endParaRPr>
          </a:p>
          <a:p>
            <a:pPr algn="just"/>
            <a:r>
              <a:rPr lang="ja-JP" altLang="en-US" sz="1200" dirty="0">
                <a:solidFill>
                  <a:srgbClr val="000000"/>
                </a:solidFill>
                <a:latin typeface="メイリオ" panose="020B0604030504040204" pitchFamily="50" charset="-128"/>
                <a:ea typeface="メイリオ" panose="020B0604030504040204" pitchFamily="50" charset="-128"/>
              </a:rPr>
              <a:t>　　　については、使用可能年数が２年以上のものであって一定の要件をみたすもの。）</a:t>
            </a:r>
          </a:p>
          <a:p>
            <a:pPr algn="just"/>
            <a:r>
              <a:rPr lang="ja-JP" altLang="en-US" sz="1200" dirty="0">
                <a:solidFill>
                  <a:srgbClr val="000000"/>
                </a:solidFill>
                <a:latin typeface="メイリオ" panose="020B0604030504040204" pitchFamily="50" charset="-128"/>
                <a:ea typeface="メイリオ" panose="020B0604030504040204" pitchFamily="50" charset="-128"/>
              </a:rPr>
              <a:t>　　・　原則として、農業経営の用途以外の用途に容易に供されるような</a:t>
            </a:r>
            <a:r>
              <a:rPr lang="ja-JP" altLang="en-US" sz="1200" dirty="0">
                <a:solidFill>
                  <a:srgbClr val="FF0000"/>
                </a:solidFill>
                <a:latin typeface="メイリオ" panose="020B0604030504040204" pitchFamily="50" charset="-128"/>
                <a:ea typeface="メイリオ" panose="020B0604030504040204" pitchFamily="50" charset="-128"/>
              </a:rPr>
              <a:t>汎用性の高いも</a:t>
            </a:r>
            <a:endParaRPr lang="en-US" altLang="ja-JP" sz="1200" dirty="0">
              <a:solidFill>
                <a:srgbClr val="FF0000"/>
              </a:solidFill>
              <a:latin typeface="メイリオ" panose="020B0604030504040204" pitchFamily="50" charset="-128"/>
              <a:ea typeface="メイリオ" panose="020B0604030504040204" pitchFamily="50" charset="-128"/>
            </a:endParaRPr>
          </a:p>
          <a:p>
            <a:pPr algn="just"/>
            <a:r>
              <a:rPr lang="ja-JP" altLang="en-US" sz="1200" dirty="0">
                <a:solidFill>
                  <a:srgbClr val="FF0000"/>
                </a:solidFill>
                <a:latin typeface="メイリオ" panose="020B0604030504040204" pitchFamily="50" charset="-128"/>
                <a:ea typeface="メイリオ" panose="020B0604030504040204" pitchFamily="50" charset="-128"/>
              </a:rPr>
              <a:t>　　　のではない</a:t>
            </a:r>
            <a:r>
              <a:rPr lang="ja-JP" altLang="en-US" sz="1200" dirty="0">
                <a:latin typeface="メイリオ" panose="020B0604030504040204" pitchFamily="50" charset="-128"/>
                <a:ea typeface="メイリオ" panose="020B0604030504040204" pitchFamily="50" charset="-128"/>
              </a:rPr>
              <a:t>こと　</a:t>
            </a:r>
            <a:r>
              <a:rPr lang="ja-JP" altLang="en-US" sz="1200" dirty="0">
                <a:solidFill>
                  <a:srgbClr val="000000"/>
                </a:solidFill>
                <a:latin typeface="メイリオ" panose="020B0604030504040204" pitchFamily="50" charset="-128"/>
                <a:ea typeface="メイリオ" panose="020B0604030504040204" pitchFamily="50" charset="-128"/>
              </a:rPr>
              <a:t>　　　　</a:t>
            </a:r>
          </a:p>
          <a:p>
            <a:pPr algn="just"/>
            <a:r>
              <a:rPr lang="ja-JP" altLang="en-US" sz="1200" dirty="0">
                <a:solidFill>
                  <a:srgbClr val="000000"/>
                </a:solidFill>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a:t>
            </a:r>
            <a:r>
              <a:rPr lang="ja-JP" altLang="en-US" sz="1200" dirty="0">
                <a:solidFill>
                  <a:srgbClr val="FF0000"/>
                </a:solidFill>
                <a:latin typeface="メイリオ" panose="020B0604030504040204" pitchFamily="50" charset="-128"/>
                <a:ea typeface="メイリオ" panose="020B0604030504040204" pitchFamily="50" charset="-128"/>
              </a:rPr>
              <a:t>成果目標の達成に直接に関連するもの</a:t>
            </a:r>
            <a:r>
              <a:rPr lang="ja-JP" altLang="en-US" sz="1200" dirty="0">
                <a:latin typeface="メイリオ" panose="020B0604030504040204" pitchFamily="50" charset="-128"/>
                <a:ea typeface="メイリオ" panose="020B0604030504040204" pitchFamily="50" charset="-128"/>
              </a:rPr>
              <a:t>であること</a:t>
            </a:r>
            <a:endParaRPr lang="en-US" altLang="ja-JP" sz="1200" dirty="0">
              <a:latin typeface="メイリオ" panose="020B0604030504040204" pitchFamily="50" charset="-128"/>
              <a:ea typeface="メイリオ" panose="020B0604030504040204" pitchFamily="50" charset="-128"/>
            </a:endParaRPr>
          </a:p>
          <a:p>
            <a:pPr algn="just"/>
            <a:r>
              <a:rPr lang="ja-JP" altLang="en-US" sz="1200" dirty="0">
                <a:latin typeface="メイリオ" panose="020B0604030504040204" pitchFamily="50" charset="-128"/>
                <a:ea typeface="メイリオ" panose="020B0604030504040204" pitchFamily="50" charset="-128"/>
              </a:rPr>
              <a:t>　　・　</a:t>
            </a:r>
            <a:r>
              <a:rPr lang="ja-JP" altLang="en-US" sz="1200" b="0" i="0" u="none" strike="noStrike" baseline="0" dirty="0">
                <a:solidFill>
                  <a:srgbClr val="000000"/>
                </a:solidFill>
                <a:latin typeface="メイリオ" panose="020B0604030504040204" pitchFamily="50" charset="-128"/>
                <a:ea typeface="メイリオ" panose="020B0604030504040204" pitchFamily="50" charset="-128"/>
              </a:rPr>
              <a:t>同種・同能力等のものの再度導入等</a:t>
            </a:r>
            <a:r>
              <a:rPr lang="ja-JP" altLang="en-US" sz="1200" dirty="0">
                <a:latin typeface="メイリオ" panose="020B0604030504040204" pitchFamily="50" charset="-128"/>
                <a:ea typeface="メイリオ" panose="020B0604030504040204" pitchFamily="50" charset="-128"/>
              </a:rPr>
              <a:t>（いわゆる</a:t>
            </a:r>
            <a:r>
              <a:rPr lang="ja-JP" altLang="en-US" sz="1200" dirty="0">
                <a:solidFill>
                  <a:srgbClr val="FF0000"/>
                </a:solidFill>
                <a:latin typeface="メイリオ" panose="020B0604030504040204" pitchFamily="50" charset="-128"/>
                <a:ea typeface="メイリオ" panose="020B0604030504040204" pitchFamily="50" charset="-128"/>
              </a:rPr>
              <a:t>単純更新</a:t>
            </a:r>
            <a:r>
              <a:rPr lang="ja-JP" altLang="en-US" sz="1200" dirty="0">
                <a:latin typeface="メイリオ" panose="020B0604030504040204" pitchFamily="50" charset="-128"/>
                <a:ea typeface="メイリオ" panose="020B0604030504040204" pitchFamily="50" charset="-128"/>
              </a:rPr>
              <a:t>）</a:t>
            </a:r>
            <a:r>
              <a:rPr lang="ja-JP" altLang="en-US" sz="1200" dirty="0">
                <a:solidFill>
                  <a:srgbClr val="FF0000"/>
                </a:solidFill>
                <a:latin typeface="メイリオ" panose="020B0604030504040204" pitchFamily="50" charset="-128"/>
                <a:ea typeface="メイリオ" panose="020B0604030504040204" pitchFamily="50" charset="-128"/>
              </a:rPr>
              <a:t>ではない</a:t>
            </a:r>
            <a:r>
              <a:rPr lang="ja-JP" altLang="en-US" sz="1200" dirty="0">
                <a:latin typeface="メイリオ" panose="020B0604030504040204" pitchFamily="50" charset="-128"/>
                <a:ea typeface="メイリオ" panose="020B0604030504040204" pitchFamily="50" charset="-128"/>
              </a:rPr>
              <a:t>こと。</a:t>
            </a:r>
          </a:p>
          <a:p>
            <a:pPr algn="just"/>
            <a:r>
              <a:rPr lang="ja-JP" altLang="en-US" sz="1200" dirty="0">
                <a:solidFill>
                  <a:srgbClr val="000000"/>
                </a:solidFill>
                <a:latin typeface="メイリオ" panose="020B0604030504040204" pitchFamily="50" charset="-128"/>
                <a:ea typeface="メイリオ" panose="020B0604030504040204" pitchFamily="50" charset="-128"/>
              </a:rPr>
              <a:t>　　・　園芸施設共済、農機具共済等</a:t>
            </a:r>
            <a:r>
              <a:rPr lang="ja-JP" altLang="en-US" sz="1200" dirty="0">
                <a:latin typeface="メイリオ" panose="020B0604030504040204" pitchFamily="50" charset="-128"/>
                <a:ea typeface="メイリオ" panose="020B0604030504040204" pitchFamily="50" charset="-128"/>
              </a:rPr>
              <a:t>の加入等、</a:t>
            </a:r>
            <a:r>
              <a:rPr lang="ja-JP" altLang="en-US" sz="1200" dirty="0">
                <a:solidFill>
                  <a:srgbClr val="FF0000"/>
                </a:solidFill>
                <a:latin typeface="メイリオ" panose="020B0604030504040204" pitchFamily="50" charset="-128"/>
                <a:ea typeface="メイリオ" panose="020B0604030504040204" pitchFamily="50" charset="-128"/>
              </a:rPr>
              <a:t>気象災害等による被災に備えた措置</a:t>
            </a:r>
            <a:r>
              <a:rPr lang="ja-JP" altLang="en-US" sz="1200" dirty="0">
                <a:latin typeface="メイリオ" panose="020B0604030504040204" pitchFamily="50" charset="-128"/>
                <a:ea typeface="メイリオ" panose="020B0604030504040204" pitchFamily="50" charset="-128"/>
              </a:rPr>
              <a:t>がさ</a:t>
            </a:r>
            <a:endParaRPr lang="en-US" altLang="ja-JP" sz="1200" dirty="0">
              <a:latin typeface="メイリオ" panose="020B0604030504040204" pitchFamily="50" charset="-128"/>
              <a:ea typeface="メイリオ" panose="020B0604030504040204" pitchFamily="50" charset="-128"/>
            </a:endParaRPr>
          </a:p>
          <a:p>
            <a:pPr algn="just"/>
            <a:r>
              <a:rPr lang="ja-JP" altLang="en-US" sz="1200" dirty="0">
                <a:latin typeface="メイリオ" panose="020B0604030504040204" pitchFamily="50" charset="-128"/>
                <a:ea typeface="メイリオ" panose="020B0604030504040204" pitchFamily="50" charset="-128"/>
              </a:rPr>
              <a:t>　　　れること（耐用年数の期間、通年で加入等する必要があります。）</a:t>
            </a:r>
            <a:endParaRPr lang="en-US" altLang="ja-JP" sz="1200" dirty="0">
              <a:latin typeface="メイリオ" panose="020B0604030504040204" pitchFamily="50" charset="-128"/>
              <a:ea typeface="メイリオ" panose="020B0604030504040204" pitchFamily="50" charset="-128"/>
            </a:endParaRPr>
          </a:p>
          <a:p>
            <a:pPr algn="just"/>
            <a:r>
              <a:rPr lang="ja-JP" altLang="en-US" sz="1200" dirty="0">
                <a:latin typeface="メイリオ" panose="020B0604030504040204" pitchFamily="50" charset="-128"/>
                <a:ea typeface="メイリオ" panose="020B0604030504040204" pitchFamily="50" charset="-128"/>
              </a:rPr>
              <a:t>　　・　 「農業分野におけるＡＩ・データに関する契約ガイドライン」への準拠、ＡＰＩ</a:t>
            </a:r>
            <a:endParaRPr lang="en-US" altLang="ja-JP" sz="1200" dirty="0">
              <a:latin typeface="メイリオ" panose="020B0604030504040204" pitchFamily="50" charset="-128"/>
              <a:ea typeface="メイリオ" panose="020B0604030504040204" pitchFamily="50" charset="-128"/>
            </a:endParaRPr>
          </a:p>
          <a:p>
            <a:pPr algn="just"/>
            <a:r>
              <a:rPr lang="ja-JP" altLang="en-US" sz="1200" dirty="0">
                <a:latin typeface="メイリオ" panose="020B0604030504040204" pitchFamily="50" charset="-128"/>
                <a:ea typeface="メイリオ" panose="020B0604030504040204" pitchFamily="50" charset="-128"/>
              </a:rPr>
              <a:t>　　　連携環境の整備（トラクター、コンバイン、田植機を導入する場合）、</a:t>
            </a:r>
            <a:r>
              <a:rPr lang="zh-TW" altLang="en-US" sz="1200" dirty="0">
                <a:latin typeface="メイリオ" panose="020B0604030504040204" pitchFamily="50" charset="-128"/>
                <a:ea typeface="メイリオ" panose="020B0604030504040204" pitchFamily="50" charset="-128"/>
              </a:rPr>
              <a:t>飼養衛生管</a:t>
            </a:r>
            <a:endParaRPr lang="en-US" altLang="zh-TW" sz="1200" dirty="0">
              <a:latin typeface="メイリオ" panose="020B0604030504040204" pitchFamily="50" charset="-128"/>
              <a:ea typeface="メイリオ" panose="020B0604030504040204" pitchFamily="50" charset="-128"/>
            </a:endParaRPr>
          </a:p>
          <a:p>
            <a:pPr algn="just"/>
            <a:r>
              <a:rPr lang="ja-JP" altLang="en-US" sz="1200" dirty="0">
                <a:latin typeface="メイリオ" panose="020B0604030504040204" pitchFamily="50" charset="-128"/>
                <a:ea typeface="メイリオ" panose="020B0604030504040204" pitchFamily="50" charset="-128"/>
              </a:rPr>
              <a:t>　　　</a:t>
            </a:r>
            <a:r>
              <a:rPr lang="zh-TW" altLang="en-US" sz="1200" dirty="0">
                <a:latin typeface="メイリオ" panose="020B0604030504040204" pitchFamily="50" charset="-128"/>
                <a:ea typeface="メイリオ" panose="020B0604030504040204" pitchFamily="50" charset="-128"/>
              </a:rPr>
              <a:t>理基準</a:t>
            </a:r>
            <a:r>
              <a:rPr lang="ja-JP" altLang="en-US" sz="1200" dirty="0">
                <a:latin typeface="メイリオ" panose="020B0604030504040204" pitchFamily="50" charset="-128"/>
                <a:ea typeface="メイリオ" panose="020B0604030504040204" pitchFamily="50" charset="-128"/>
              </a:rPr>
              <a:t>の</a:t>
            </a:r>
            <a:r>
              <a:rPr lang="zh-TW" altLang="en-US" sz="1200" dirty="0">
                <a:latin typeface="メイリオ" panose="020B0604030504040204" pitchFamily="50" charset="-128"/>
                <a:ea typeface="メイリオ" panose="020B0604030504040204" pitchFamily="50" charset="-128"/>
              </a:rPr>
              <a:t>順守</a:t>
            </a:r>
            <a:r>
              <a:rPr lang="ja-JP" altLang="en-US" sz="1200" dirty="0">
                <a:latin typeface="メイリオ" panose="020B0604030504040204" pitchFamily="50" charset="-128"/>
                <a:ea typeface="メイリオ" panose="020B0604030504040204" pitchFamily="50" charset="-128"/>
              </a:rPr>
              <a:t>（家畜の増頭・農場の規模拡大を図る目的で機械等を導入等する場合）</a:t>
            </a:r>
            <a:endParaRPr lang="en-US" altLang="ja-JP" sz="1200" dirty="0">
              <a:latin typeface="メイリオ" panose="020B0604030504040204" pitchFamily="50" charset="-128"/>
              <a:ea typeface="メイリオ" panose="020B0604030504040204" pitchFamily="50" charset="-128"/>
            </a:endParaRPr>
          </a:p>
        </p:txBody>
      </p:sp>
      <p:sp>
        <p:nvSpPr>
          <p:cNvPr id="1157" name="正方形/長方形 32"/>
          <p:cNvSpPr/>
          <p:nvPr/>
        </p:nvSpPr>
        <p:spPr>
          <a:xfrm>
            <a:off x="66984" y="134287"/>
            <a:ext cx="2262158" cy="432220"/>
          </a:xfrm>
          <a:prstGeom prst="rect">
            <a:avLst/>
          </a:prstGeom>
          <a:solidFill>
            <a:schemeClr val="accent1">
              <a:lumMod val="7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wrap="none" tIns="108000" rtlCol="0" anchor="ctr">
            <a:sp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r>
              <a:rPr lang="ja-JP" altLang="en-US" b="1" dirty="0">
                <a:solidFill>
                  <a:schemeClr val="bg1"/>
                </a:solidFill>
                <a:latin typeface="メイリオ" panose="020B0604030504040204" pitchFamily="50" charset="-128"/>
                <a:ea typeface="メイリオ" panose="020B0604030504040204" pitchFamily="50" charset="-128"/>
              </a:rPr>
              <a:t>３　対象事業内容等</a:t>
            </a:r>
          </a:p>
        </p:txBody>
      </p:sp>
      <p:sp>
        <p:nvSpPr>
          <p:cNvPr id="1158" name="正方形/長方形 33"/>
          <p:cNvSpPr/>
          <p:nvPr/>
        </p:nvSpPr>
        <p:spPr>
          <a:xfrm>
            <a:off x="218105" y="821410"/>
            <a:ext cx="9668656" cy="1261884"/>
          </a:xfrm>
          <a:prstGeom prst="rect">
            <a:avLst/>
          </a:prstGeom>
        </p:spPr>
        <p:txBody>
          <a:bodyPr wrap="square">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1400" dirty="0">
                <a:solidFill>
                  <a:srgbClr val="000000"/>
                </a:solidFill>
                <a:latin typeface="メイリオ" panose="020B0604030504040204" pitchFamily="50" charset="-128"/>
                <a:ea typeface="メイリオ" panose="020B0604030504040204" pitchFamily="50" charset="-128"/>
              </a:rPr>
              <a:t>(1)</a:t>
            </a:r>
            <a:r>
              <a:rPr lang="ja-JP" altLang="en-US" sz="1400" dirty="0">
                <a:solidFill>
                  <a:srgbClr val="000000"/>
                </a:solidFill>
                <a:latin typeface="メイリオ" panose="020B0604030504040204" pitchFamily="50" charset="-128"/>
                <a:ea typeface="メイリオ" panose="020B0604030504040204" pitchFamily="50" charset="-128"/>
              </a:rPr>
              <a:t>　助成の対象となる事業内容は、助成対象者</a:t>
            </a:r>
            <a:r>
              <a:rPr lang="ja-JP" altLang="en-US" sz="1400" dirty="0">
                <a:latin typeface="メイリオ" panose="020B0604030504040204" pitchFamily="50" charset="-128"/>
                <a:ea typeface="メイリオ" panose="020B0604030504040204" pitchFamily="50" charset="-128"/>
              </a:rPr>
              <a:t>が農産物の輸出や規模拡大、燃油等の高騰や労働力不足等のリスク</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に対応し得る経営の確立などの、意欲的な取組による付加価値</a:t>
            </a:r>
            <a:r>
              <a:rPr lang="ja-JP" altLang="en-US" sz="1400" dirty="0">
                <a:solidFill>
                  <a:srgbClr val="000000"/>
                </a:solidFill>
                <a:latin typeface="メイリオ" panose="020B0604030504040204" pitchFamily="50" charset="-128"/>
                <a:ea typeface="メイリオ" panose="020B0604030504040204" pitchFamily="50" charset="-128"/>
              </a:rPr>
              <a:t>額の拡大等、自らの</a:t>
            </a:r>
            <a:r>
              <a:rPr lang="ja-JP" altLang="en-US" sz="1400" dirty="0">
                <a:solidFill>
                  <a:srgbClr val="FF0000"/>
                </a:solidFill>
                <a:latin typeface="メイリオ" panose="020B0604030504040204" pitchFamily="50" charset="-128"/>
                <a:ea typeface="メイリオ" panose="020B0604030504040204" pitchFamily="50" charset="-128"/>
              </a:rPr>
              <a:t>農業経営の発展を図るために</a:t>
            </a:r>
            <a:endParaRPr lang="en-US" altLang="ja-JP" sz="1400" dirty="0">
              <a:solidFill>
                <a:srgbClr val="FF0000"/>
              </a:solidFill>
              <a:latin typeface="メイリオ" panose="020B0604030504040204" pitchFamily="50" charset="-128"/>
              <a:ea typeface="メイリオ" panose="020B0604030504040204" pitchFamily="50" charset="-128"/>
            </a:endParaRPr>
          </a:p>
          <a:p>
            <a:r>
              <a:rPr lang="en-US" altLang="ja-JP" sz="1400" dirty="0">
                <a:solidFill>
                  <a:srgbClr val="FF0000"/>
                </a:solidFill>
                <a:latin typeface="メイリオ" panose="020B0604030504040204" pitchFamily="50" charset="-128"/>
                <a:ea typeface="メイリオ" panose="020B0604030504040204" pitchFamily="50" charset="-128"/>
              </a:rPr>
              <a:t>  </a:t>
            </a:r>
            <a:r>
              <a:rPr lang="ja-JP" altLang="en-US" sz="1400" dirty="0">
                <a:solidFill>
                  <a:srgbClr val="FF0000"/>
                </a:solidFill>
                <a:latin typeface="メイリオ" panose="020B0604030504040204" pitchFamily="50" charset="-128"/>
                <a:ea typeface="メイリオ" panose="020B0604030504040204" pitchFamily="50" charset="-128"/>
              </a:rPr>
              <a:t>　行う取組</a:t>
            </a:r>
            <a:r>
              <a:rPr lang="ja-JP" altLang="en-US" sz="1400" dirty="0">
                <a:solidFill>
                  <a:srgbClr val="000000"/>
                </a:solidFill>
                <a:latin typeface="メイリオ" panose="020B0604030504040204" pitchFamily="50" charset="-128"/>
                <a:ea typeface="メイリオ" panose="020B0604030504040204" pitchFamily="50" charset="-128"/>
              </a:rPr>
              <a:t>となります。また、</a:t>
            </a:r>
            <a:r>
              <a:rPr lang="ja-JP" altLang="en-US" sz="1400" dirty="0">
                <a:solidFill>
                  <a:srgbClr val="FF0000"/>
                </a:solidFill>
                <a:latin typeface="メイリオ" panose="020B0604030504040204" pitchFamily="50" charset="-128"/>
                <a:ea typeface="メイリオ" panose="020B0604030504040204" pitchFamily="50" charset="-128"/>
              </a:rPr>
              <a:t>当該取組に要する経費は、農協、銀行等の融資を活用する必要</a:t>
            </a:r>
            <a:r>
              <a:rPr lang="ja-JP" altLang="en-US" sz="1400" dirty="0">
                <a:latin typeface="メイリオ" panose="020B0604030504040204" pitchFamily="50" charset="-128"/>
                <a:ea typeface="メイリオ" panose="020B0604030504040204" pitchFamily="50" charset="-128"/>
              </a:rPr>
              <a:t>があります</a:t>
            </a:r>
            <a:r>
              <a:rPr lang="ja-JP" altLang="en-US" sz="1400" dirty="0">
                <a:solidFill>
                  <a:srgbClr val="000000"/>
                </a:solidFill>
                <a:latin typeface="メイリオ" panose="020B0604030504040204" pitchFamily="50" charset="-128"/>
                <a:ea typeface="メイリオ" panose="020B0604030504040204" pitchFamily="50" charset="-128"/>
              </a:rPr>
              <a:t>。</a:t>
            </a:r>
            <a:endParaRPr lang="en-US" altLang="ja-JP" sz="1400" dirty="0">
              <a:solidFill>
                <a:srgbClr val="000000"/>
              </a:solidFill>
              <a:latin typeface="メイリオ" panose="020B0604030504040204" pitchFamily="50" charset="-128"/>
              <a:ea typeface="メイリオ" panose="020B0604030504040204" pitchFamily="50" charset="-128"/>
            </a:endParaRPr>
          </a:p>
          <a:p>
            <a:endParaRPr lang="en-US" altLang="ja-JP" sz="600" dirty="0">
              <a:solidFill>
                <a:srgbClr val="000000"/>
              </a:solidFill>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「２助成対象者」の①のうち市町村が認める者及び④事業実施主体が認める者（以下「市町村が認める者等」</a:t>
            </a:r>
            <a:endParaRPr lang="en-US" altLang="ja-JP" sz="14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　　  といいます。）は、融資の活用は要件ではありません。</a:t>
            </a:r>
            <a:r>
              <a:rPr lang="en-US" altLang="ja-JP" sz="1400" dirty="0">
                <a:solidFill>
                  <a:srgbClr val="000000"/>
                </a:solidFill>
                <a:latin typeface="メイリオ" panose="020B0604030504040204" pitchFamily="50" charset="-128"/>
                <a:ea typeface="メイリオ" panose="020B0604030504040204" pitchFamily="50" charset="-128"/>
              </a:rPr>
              <a:t> </a:t>
            </a:r>
          </a:p>
        </p:txBody>
      </p:sp>
      <p:sp>
        <p:nvSpPr>
          <p:cNvPr id="1159" name="四角形: 角を丸くする 23"/>
          <p:cNvSpPr/>
          <p:nvPr/>
        </p:nvSpPr>
        <p:spPr>
          <a:xfrm>
            <a:off x="9526760" y="6478554"/>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３</a:t>
            </a:r>
          </a:p>
        </p:txBody>
      </p:sp>
      <p:sp>
        <p:nvSpPr>
          <p:cNvPr id="1160" name="吹き出し: 角を丸めた四角形 9"/>
          <p:cNvSpPr/>
          <p:nvPr/>
        </p:nvSpPr>
        <p:spPr>
          <a:xfrm>
            <a:off x="6832811" y="2997278"/>
            <a:ext cx="2225243" cy="1864388"/>
          </a:xfrm>
          <a:prstGeom prst="wedgeRoundRectCallout">
            <a:avLst>
              <a:gd name="adj1" fmla="val 55552"/>
              <a:gd name="adj2" fmla="val 31948"/>
              <a:gd name="adj3" fmla="val 16667"/>
            </a:avLst>
          </a:prstGeom>
          <a:solidFill>
            <a:schemeClr val="bg1"/>
          </a:solidFill>
        </p:spPr>
        <p:style>
          <a:lnRef idx="2">
            <a:schemeClr val="dk1"/>
          </a:lnRef>
          <a:fillRef idx="1">
            <a:schemeClr val="lt1"/>
          </a:fillRef>
          <a:effectRef idx="0">
            <a:schemeClr val="dk1"/>
          </a:effectRef>
          <a:fontRef idx="minor">
            <a:schemeClr val="dk1"/>
          </a:fontRef>
        </p:style>
        <p:txBody>
          <a:bodyPr lIns="72000" tIns="36000" rIns="36000" bIns="36000" rtlCol="0" anchor="t" anchorCtr="1">
            <a:noAutofit/>
          </a:bodyPr>
          <a:lstStyle/>
          <a:p>
            <a:r>
              <a:rPr lang="ja-JP" altLang="en-US" sz="1200" dirty="0">
                <a:latin typeface="メイリオ" panose="020B0604030504040204" pitchFamily="50" charset="-128"/>
                <a:ea typeface="メイリオ" panose="020B0604030504040204" pitchFamily="50" charset="-128"/>
              </a:rPr>
              <a:t>　導入等する機械等は、前提として、助成対象者が計画する経営規模等に照らして</a:t>
            </a:r>
            <a:r>
              <a:rPr lang="ja-JP" altLang="en-US" sz="1200" u="sng" dirty="0">
                <a:solidFill>
                  <a:schemeClr val="tx1"/>
                </a:solidFill>
                <a:latin typeface="メイリオ" panose="020B0604030504040204" pitchFamily="50" charset="-128"/>
                <a:ea typeface="メイリオ" panose="020B0604030504040204" pitchFamily="50" charset="-128"/>
              </a:rPr>
              <a:t>過剰な能力・規模ではないこと</a:t>
            </a:r>
            <a:r>
              <a:rPr lang="ja-JP" altLang="en-US" sz="1200" dirty="0">
                <a:latin typeface="メイリオ" panose="020B0604030504040204" pitchFamily="50" charset="-128"/>
                <a:ea typeface="メイリオ" panose="020B0604030504040204" pitchFamily="50" charset="-128"/>
              </a:rPr>
              <a:t>が必要です。</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また、</a:t>
            </a:r>
            <a:r>
              <a:rPr lang="ja-JP" altLang="en-US" sz="1200" u="sng" dirty="0">
                <a:solidFill>
                  <a:schemeClr val="tx1"/>
                </a:solidFill>
                <a:latin typeface="メイリオ" panose="020B0604030504040204" pitchFamily="50" charset="-128"/>
                <a:ea typeface="メイリオ" panose="020B0604030504040204" pitchFamily="50" charset="-128"/>
              </a:rPr>
              <a:t>認定計画や認定就農計画の経営改善等の方向性に合致していること</a:t>
            </a:r>
            <a:r>
              <a:rPr lang="ja-JP" altLang="en-US" sz="1200" dirty="0">
                <a:latin typeface="メイリオ" panose="020B0604030504040204" pitchFamily="50" charset="-128"/>
                <a:ea typeface="メイリオ" panose="020B0604030504040204" pitchFamily="50" charset="-128"/>
              </a:rPr>
              <a:t>が必要です。</a:t>
            </a:r>
          </a:p>
        </p:txBody>
      </p:sp>
      <p:sp>
        <p:nvSpPr>
          <p:cNvPr id="1161" name="吹き出し: 角を丸めた四角形 11"/>
          <p:cNvSpPr/>
          <p:nvPr/>
        </p:nvSpPr>
        <p:spPr>
          <a:xfrm>
            <a:off x="6832811" y="5082098"/>
            <a:ext cx="2225243" cy="1276947"/>
          </a:xfrm>
          <a:prstGeom prst="wedgeRoundRectCallout">
            <a:avLst>
              <a:gd name="adj1" fmla="val 55744"/>
              <a:gd name="adj2" fmla="val -41584"/>
              <a:gd name="adj3" fmla="val 16667"/>
            </a:avLst>
          </a:prstGeom>
          <a:solidFill>
            <a:schemeClr val="bg1"/>
          </a:solidFill>
        </p:spPr>
        <p:style>
          <a:lnRef idx="2">
            <a:schemeClr val="dk1"/>
          </a:lnRef>
          <a:fillRef idx="1">
            <a:schemeClr val="lt1"/>
          </a:fillRef>
          <a:effectRef idx="0">
            <a:schemeClr val="dk1"/>
          </a:effectRef>
          <a:fontRef idx="minor">
            <a:schemeClr val="dk1"/>
          </a:fontRef>
        </p:style>
        <p:txBody>
          <a:bodyPr lIns="72000" tIns="36000" rIns="36000" bIns="36000" rtlCol="0" anchor="t" anchorCtr="1">
            <a:noAutofit/>
          </a:bodyPr>
          <a:lstStyle/>
          <a:p>
            <a:r>
              <a:rPr lang="ja-JP" altLang="en-US" sz="1200" dirty="0">
                <a:solidFill>
                  <a:srgbClr val="FF0000"/>
                </a:solidFill>
                <a:latin typeface="メイリオ" panose="020B0604030504040204" pitchFamily="50" charset="-128"/>
                <a:ea typeface="メイリオ" panose="020B0604030504040204" pitchFamily="50" charset="-128"/>
              </a:rPr>
              <a:t>　</a:t>
            </a:r>
            <a:r>
              <a:rPr lang="ja-JP" altLang="en-US" sz="1200" u="sng" dirty="0">
                <a:solidFill>
                  <a:schemeClr val="tx1"/>
                </a:solidFill>
                <a:latin typeface="メイリオ" panose="020B0604030504040204" pitchFamily="50" charset="-128"/>
                <a:ea typeface="メイリオ" panose="020B0604030504040204" pitchFamily="50" charset="-128"/>
              </a:rPr>
              <a:t>農地改良や造成等で加入できる農業共済や保険等がない場合</a:t>
            </a:r>
            <a:r>
              <a:rPr lang="ja-JP" altLang="en-US" sz="1200" dirty="0">
                <a:latin typeface="メイリオ" panose="020B0604030504040204" pitchFamily="50" charset="-128"/>
                <a:ea typeface="メイリオ" panose="020B0604030504040204" pitchFamily="50" charset="-128"/>
              </a:rPr>
              <a:t>、修繕・再取得に向けた積立を行うなど、被災に備えた措置を行っていただく必要があります。</a:t>
            </a:r>
          </a:p>
        </p:txBody>
      </p:sp>
      <p:pic>
        <p:nvPicPr>
          <p:cNvPr id="1162" name="Picture 4" descr="指揮棒を持った会社員のイラスト（女性）"/>
          <p:cNvPicPr>
            <a:picLocks noChangeAspect="1" noChangeArrowheads="1"/>
          </p:cNvPicPr>
          <p:nvPr/>
        </p:nvPicPr>
        <p:blipFill>
          <a:blip r:embed="rId1"/>
          <a:stretch>
            <a:fillRect/>
          </a:stretch>
        </p:blipFill>
        <p:spPr>
          <a:xfrm>
            <a:off x="8734937" y="4498741"/>
            <a:ext cx="1268725" cy="1537849"/>
          </a:xfrm>
          <a:prstGeom prst="rect">
            <a:avLst/>
          </a:prstGeom>
          <a:noFill/>
        </p:spPr>
      </p:pic>
    </p:spTree>
    <p:extLst>
      <p:ext uri="{BB962C8B-B14F-4D97-AF65-F5344CB8AC3E}">
        <p14:creationId xmlns:p14="http://schemas.microsoft.com/office/powerpoint/2010/main" val="1843450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168" name="正方形/長方形 5"/>
          <p:cNvSpPr/>
          <p:nvPr/>
        </p:nvSpPr>
        <p:spPr>
          <a:xfrm>
            <a:off x="71136" y="129819"/>
            <a:ext cx="2031325" cy="432220"/>
          </a:xfrm>
          <a:prstGeom prst="rect">
            <a:avLst/>
          </a:prstGeom>
          <a:solidFill>
            <a:schemeClr val="accent1">
              <a:lumMod val="7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wrap="none" tIns="108000" rtlCol="0" anchor="ctr">
            <a:spAutoFit/>
          </a:bodyPr>
          <a:lstStyle/>
          <a:p>
            <a:r>
              <a:rPr lang="ja-JP" altLang="en-US" b="1" dirty="0">
                <a:solidFill>
                  <a:schemeClr val="bg1"/>
                </a:solidFill>
                <a:latin typeface="メイリオ" panose="020B0604030504040204" pitchFamily="50" charset="-128"/>
                <a:ea typeface="メイリオ" panose="020B0604030504040204" pitchFamily="50" charset="-128"/>
              </a:rPr>
              <a:t>４　配分上限額等</a:t>
            </a:r>
          </a:p>
        </p:txBody>
      </p:sp>
      <p:sp>
        <p:nvSpPr>
          <p:cNvPr id="1169" name="正方形/長方形 6"/>
          <p:cNvSpPr/>
          <p:nvPr/>
        </p:nvSpPr>
        <p:spPr>
          <a:xfrm>
            <a:off x="190626" y="875094"/>
            <a:ext cx="9180848" cy="1400383"/>
          </a:xfrm>
          <a:prstGeom prst="rect">
            <a:avLst/>
          </a:prstGeom>
          <a:solidFill>
            <a:schemeClr val="bg1"/>
          </a:solidFill>
        </p:spPr>
        <p:txBody>
          <a:bodyPr wrap="square">
            <a:spAutoFit/>
          </a:bodyPr>
          <a:lstStyle/>
          <a:p>
            <a:pPr algn="just"/>
            <a:r>
              <a:rPr lang="ja-JP" altLang="en-US" sz="1600" dirty="0">
                <a:solidFill>
                  <a:srgbClr val="000000"/>
                </a:solidFill>
                <a:latin typeface="メイリオ" panose="020B0604030504040204" pitchFamily="50" charset="-128"/>
                <a:ea typeface="メイリオ" panose="020B0604030504040204" pitchFamily="50" charset="-128"/>
              </a:rPr>
              <a:t>　本事業の補助率は</a:t>
            </a:r>
            <a:r>
              <a:rPr lang="ja-JP" altLang="en-US" sz="1600" dirty="0">
                <a:solidFill>
                  <a:srgbClr val="FF0000"/>
                </a:solidFill>
                <a:latin typeface="メイリオ" panose="020B0604030504040204" pitchFamily="50" charset="-128"/>
                <a:ea typeface="メイリオ" panose="020B0604030504040204" pitchFamily="50" charset="-128"/>
              </a:rPr>
              <a:t>１／２（上限）</a:t>
            </a:r>
            <a:r>
              <a:rPr lang="ja-JP" altLang="en-US" sz="1600" dirty="0">
                <a:latin typeface="メイリオ" panose="020B0604030504040204" pitchFamily="50" charset="-128"/>
                <a:ea typeface="メイリオ" panose="020B0604030504040204" pitchFamily="50" charset="-128"/>
              </a:rPr>
              <a:t>です。助成対象者毎の</a:t>
            </a:r>
            <a:r>
              <a:rPr lang="ja-JP" altLang="en-US" sz="1600" dirty="0">
                <a:solidFill>
                  <a:srgbClr val="FF0000"/>
                </a:solidFill>
                <a:latin typeface="メイリオ" panose="020B0604030504040204" pitchFamily="50" charset="-128"/>
                <a:ea typeface="メイリオ" panose="020B0604030504040204" pitchFamily="50" charset="-128"/>
              </a:rPr>
              <a:t>配分上限</a:t>
            </a:r>
            <a:r>
              <a:rPr lang="ja-JP" altLang="en-US" sz="1600" dirty="0">
                <a:latin typeface="メイリオ" panose="020B0604030504040204" pitchFamily="50" charset="-128"/>
                <a:ea typeface="メイリオ" panose="020B0604030504040204" pitchFamily="50" charset="-128"/>
              </a:rPr>
              <a:t>は以下になります。</a:t>
            </a:r>
            <a:endParaRPr lang="en-US" altLang="ja-JP" sz="1600" dirty="0">
              <a:latin typeface="メイリオ" panose="020B0604030504040204" pitchFamily="50" charset="-128"/>
              <a:ea typeface="メイリオ" panose="020B0604030504040204" pitchFamily="50" charset="-128"/>
            </a:endParaRPr>
          </a:p>
          <a:p>
            <a:pPr algn="just"/>
            <a:endParaRPr lang="ja-JP" altLang="en-US" sz="700" dirty="0">
              <a:latin typeface="メイリオ" panose="020B0604030504040204" pitchFamily="50" charset="-128"/>
              <a:ea typeface="メイリオ" panose="020B0604030504040204" pitchFamily="50" charset="-128"/>
            </a:endParaRPr>
          </a:p>
          <a:p>
            <a:pPr algn="just"/>
            <a:r>
              <a:rPr lang="ja-JP" altLang="en-US" sz="1600" dirty="0">
                <a:latin typeface="メイリオ" panose="020B0604030504040204" pitchFamily="50" charset="-128"/>
                <a:ea typeface="メイリオ" panose="020B0604030504040204" pitchFamily="50" charset="-128"/>
              </a:rPr>
              <a:t>①　法人　　　　　　　：</a:t>
            </a:r>
            <a:r>
              <a:rPr lang="en-US" altLang="ja-JP" sz="1600" dirty="0">
                <a:solidFill>
                  <a:srgbClr val="FF0000"/>
                </a:solidFill>
                <a:latin typeface="メイリオ" panose="020B0604030504040204" pitchFamily="50" charset="-128"/>
                <a:ea typeface="メイリオ" panose="020B0604030504040204" pitchFamily="50" charset="-128"/>
              </a:rPr>
              <a:t>3,000</a:t>
            </a:r>
            <a:r>
              <a:rPr lang="ja-JP" altLang="en-US" sz="1600" dirty="0">
                <a:solidFill>
                  <a:srgbClr val="FF0000"/>
                </a:solidFill>
                <a:latin typeface="メイリオ" panose="020B0604030504040204" pitchFamily="50" charset="-128"/>
                <a:ea typeface="メイリオ" panose="020B0604030504040204" pitchFamily="50" charset="-128"/>
              </a:rPr>
              <a:t>万円</a:t>
            </a:r>
            <a:endParaRPr lang="en-US" altLang="ja-JP" sz="1600" dirty="0">
              <a:solidFill>
                <a:srgbClr val="FF0000"/>
              </a:solidFill>
              <a:latin typeface="メイリオ" panose="020B0604030504040204" pitchFamily="50" charset="-128"/>
              <a:ea typeface="メイリオ" panose="020B0604030504040204" pitchFamily="50" charset="-128"/>
            </a:endParaRPr>
          </a:p>
          <a:p>
            <a:pPr algn="just"/>
            <a:endParaRPr lang="en-US" altLang="ja-JP" sz="700" dirty="0">
              <a:solidFill>
                <a:srgbClr val="FF0000"/>
              </a:solidFill>
              <a:latin typeface="メイリオ" panose="020B0604030504040204" pitchFamily="50" charset="-128"/>
              <a:ea typeface="メイリオ" panose="020B0604030504040204" pitchFamily="50" charset="-128"/>
            </a:endParaRPr>
          </a:p>
          <a:p>
            <a:pPr algn="just"/>
            <a:r>
              <a:rPr lang="ja-JP" altLang="en-US" sz="1600" dirty="0">
                <a:latin typeface="メイリオ" panose="020B0604030504040204" pitchFamily="50" charset="-128"/>
                <a:ea typeface="メイリオ" panose="020B0604030504040204" pitchFamily="50" charset="-128"/>
              </a:rPr>
              <a:t>②</a:t>
            </a:r>
            <a:r>
              <a:rPr lang="ja-JP" altLang="en-US" sz="1600" dirty="0">
                <a:solidFill>
                  <a:srgbClr val="FF0000"/>
                </a:solidFill>
                <a:latin typeface="メイリオ" panose="020B0604030504040204" pitchFamily="50" charset="-128"/>
                <a:ea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rPr>
              <a:t>法人以外の者　　　：</a:t>
            </a:r>
            <a:r>
              <a:rPr lang="en-US" altLang="ja-JP" sz="1600" dirty="0">
                <a:solidFill>
                  <a:srgbClr val="FF0000"/>
                </a:solidFill>
                <a:latin typeface="メイリオ" panose="020B0604030504040204" pitchFamily="50" charset="-128"/>
                <a:ea typeface="メイリオ" panose="020B0604030504040204" pitchFamily="50" charset="-128"/>
              </a:rPr>
              <a:t>1,500</a:t>
            </a:r>
            <a:r>
              <a:rPr lang="ja-JP" altLang="en-US" sz="1600" dirty="0">
                <a:solidFill>
                  <a:srgbClr val="FF0000"/>
                </a:solidFill>
                <a:latin typeface="メイリオ" panose="020B0604030504040204" pitchFamily="50" charset="-128"/>
                <a:ea typeface="メイリオ" panose="020B0604030504040204" pitchFamily="50" charset="-128"/>
              </a:rPr>
              <a:t>万円</a:t>
            </a:r>
            <a:endParaRPr lang="en-US" altLang="ja-JP" sz="1600" dirty="0">
              <a:solidFill>
                <a:srgbClr val="FF0000"/>
              </a:solidFill>
              <a:latin typeface="メイリオ" panose="020B0604030504040204" pitchFamily="50" charset="-128"/>
              <a:ea typeface="メイリオ" panose="020B0604030504040204" pitchFamily="50" charset="-128"/>
            </a:endParaRPr>
          </a:p>
          <a:p>
            <a:pPr algn="just"/>
            <a:endParaRPr lang="en-US" altLang="ja-JP" sz="700" dirty="0">
              <a:solidFill>
                <a:srgbClr val="FF0000"/>
              </a:solidFill>
              <a:latin typeface="メイリオ" panose="020B0604030504040204" pitchFamily="50" charset="-128"/>
              <a:ea typeface="メイリオ" panose="020B0604030504040204" pitchFamily="50" charset="-128"/>
            </a:endParaRPr>
          </a:p>
          <a:p>
            <a:pPr algn="just"/>
            <a:r>
              <a:rPr lang="ja-JP" altLang="en-US" sz="1600" dirty="0">
                <a:latin typeface="メイリオ" panose="020B0604030504040204" pitchFamily="50" charset="-128"/>
                <a:ea typeface="メイリオ" panose="020B0604030504040204" pitchFamily="50" charset="-128"/>
              </a:rPr>
              <a:t>③</a:t>
            </a:r>
            <a:r>
              <a:rPr lang="ja-JP" altLang="en-US" sz="1600" dirty="0">
                <a:solidFill>
                  <a:srgbClr val="FF0000"/>
                </a:solidFill>
                <a:latin typeface="メイリオ" panose="020B0604030504040204" pitchFamily="50" charset="-128"/>
                <a:ea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rPr>
              <a:t>市町村が認める者等：　</a:t>
            </a:r>
            <a:r>
              <a:rPr lang="en-US" altLang="ja-JP" sz="1600" dirty="0">
                <a:solidFill>
                  <a:srgbClr val="FF0000"/>
                </a:solidFill>
                <a:latin typeface="メイリオ" panose="020B0604030504040204" pitchFamily="50" charset="-128"/>
                <a:ea typeface="メイリオ" panose="020B0604030504040204" pitchFamily="50" charset="-128"/>
              </a:rPr>
              <a:t>100</a:t>
            </a:r>
            <a:r>
              <a:rPr lang="ja-JP" altLang="en-US" sz="1600" dirty="0">
                <a:solidFill>
                  <a:srgbClr val="FF0000"/>
                </a:solidFill>
                <a:latin typeface="メイリオ" panose="020B0604030504040204" pitchFamily="50" charset="-128"/>
                <a:ea typeface="メイリオ" panose="020B0604030504040204" pitchFamily="50" charset="-128"/>
              </a:rPr>
              <a:t>万円</a:t>
            </a:r>
          </a:p>
        </p:txBody>
      </p:sp>
      <p:sp>
        <p:nvSpPr>
          <p:cNvPr id="1170" name="正方形/長方形 11"/>
          <p:cNvSpPr/>
          <p:nvPr/>
        </p:nvSpPr>
        <p:spPr>
          <a:xfrm>
            <a:off x="190626" y="3774125"/>
            <a:ext cx="8105650" cy="2492990"/>
          </a:xfrm>
          <a:prstGeom prst="rect">
            <a:avLst/>
          </a:prstGeom>
        </p:spPr>
        <p:txBody>
          <a:bodyPr wrap="square">
            <a:spAutoFit/>
          </a:bodyPr>
          <a:lstStyle/>
          <a:p>
            <a:pPr algn="just"/>
            <a:r>
              <a:rPr lang="ja-JP" altLang="en-US" sz="1400" dirty="0">
                <a:solidFill>
                  <a:srgbClr val="000000"/>
                </a:solidFill>
                <a:latin typeface="メイリオ" panose="020B0604030504040204" pitchFamily="50" charset="-128"/>
                <a:ea typeface="メイリオ" panose="020B0604030504040204" pitchFamily="50" charset="-128"/>
              </a:rPr>
              <a:t>　助成対象者は、導入した機械等を活用して目標年度（</a:t>
            </a:r>
            <a:r>
              <a:rPr lang="ja-JP" altLang="en-US" sz="1400" dirty="0">
                <a:latin typeface="メイリオ" panose="020B0604030504040204" pitchFamily="50" charset="-128"/>
                <a:ea typeface="メイリオ" panose="020B0604030504040204" pitchFamily="50" charset="-128"/>
              </a:rPr>
              <a:t>都道府県が計画を</a:t>
            </a:r>
            <a:r>
              <a:rPr lang="ja-JP" altLang="en-US" sz="1400" dirty="0">
                <a:solidFill>
                  <a:srgbClr val="FF0000"/>
                </a:solidFill>
                <a:latin typeface="メイリオ" panose="020B0604030504040204" pitchFamily="50" charset="-128"/>
                <a:ea typeface="メイリオ" panose="020B0604030504040204" pitchFamily="50" charset="-128"/>
              </a:rPr>
              <a:t>承認した</a:t>
            </a:r>
            <a:endParaRPr lang="en-US" altLang="ja-JP" sz="1400" dirty="0">
              <a:solidFill>
                <a:srgbClr val="FF0000"/>
              </a:solidFill>
              <a:latin typeface="メイリオ" panose="020B0604030504040204" pitchFamily="50" charset="-128"/>
              <a:ea typeface="メイリオ" panose="020B0604030504040204" pitchFamily="50" charset="-128"/>
            </a:endParaRPr>
          </a:p>
          <a:p>
            <a:pPr algn="just"/>
            <a:r>
              <a:rPr lang="ja-JP" altLang="en-US" sz="1400" dirty="0">
                <a:solidFill>
                  <a:srgbClr val="FF0000"/>
                </a:solidFill>
                <a:latin typeface="メイリオ" panose="020B0604030504040204" pitchFamily="50" charset="-128"/>
                <a:ea typeface="メイリオ" panose="020B0604030504040204" pitchFamily="50" charset="-128"/>
              </a:rPr>
              <a:t>年度の翌々年度</a:t>
            </a:r>
            <a:r>
              <a:rPr lang="ja-JP" altLang="en-US" sz="1400" dirty="0">
                <a:solidFill>
                  <a:srgbClr val="000000"/>
                </a:solidFill>
                <a:latin typeface="メイリオ" panose="020B0604030504040204" pitchFamily="50" charset="-128"/>
                <a:ea typeface="メイリオ" panose="020B0604030504040204" pitchFamily="50" charset="-128"/>
              </a:rPr>
              <a:t>）までにどのように目標達成していくか、そのための取組をどのよ</a:t>
            </a:r>
            <a:endParaRPr lang="en-US" altLang="ja-JP" sz="1400" dirty="0">
              <a:solidFill>
                <a:srgbClr val="000000"/>
              </a:solidFill>
              <a:latin typeface="メイリオ" panose="020B0604030504040204" pitchFamily="50" charset="-128"/>
              <a:ea typeface="メイリオ" panose="020B0604030504040204" pitchFamily="50" charset="-128"/>
            </a:endParaRPr>
          </a:p>
          <a:p>
            <a:pPr algn="just"/>
            <a:r>
              <a:rPr lang="ja-JP" altLang="en-US" sz="1400" dirty="0">
                <a:solidFill>
                  <a:srgbClr val="000000"/>
                </a:solidFill>
                <a:latin typeface="メイリオ" panose="020B0604030504040204" pitchFamily="50" charset="-128"/>
                <a:ea typeface="メイリオ" panose="020B0604030504040204" pitchFamily="50" charset="-128"/>
              </a:rPr>
              <a:t>うに実施するか等を明らかにする必要があります。</a:t>
            </a:r>
            <a:endParaRPr lang="en-US" altLang="ja-JP" sz="1400" dirty="0">
              <a:solidFill>
                <a:srgbClr val="000000"/>
              </a:solidFill>
              <a:latin typeface="メイリオ" panose="020B0604030504040204" pitchFamily="50" charset="-128"/>
              <a:ea typeface="メイリオ" panose="020B0604030504040204" pitchFamily="50" charset="-128"/>
            </a:endParaRPr>
          </a:p>
          <a:p>
            <a:pPr algn="just"/>
            <a:r>
              <a:rPr lang="ja-JP" altLang="en-US" sz="1400" dirty="0">
                <a:solidFill>
                  <a:srgbClr val="000000"/>
                </a:solidFill>
                <a:latin typeface="メイリオ" panose="020B0604030504040204" pitchFamily="50" charset="-128"/>
                <a:ea typeface="メイリオ" panose="020B0604030504040204" pitchFamily="50" charset="-128"/>
              </a:rPr>
              <a:t>　成果目標には</a:t>
            </a:r>
            <a:r>
              <a:rPr lang="ja-JP" altLang="en-US" sz="1400" dirty="0">
                <a:solidFill>
                  <a:srgbClr val="FF0000"/>
                </a:solidFill>
                <a:latin typeface="メイリオ" panose="020B0604030504040204" pitchFamily="50" charset="-128"/>
                <a:ea typeface="メイリオ" panose="020B0604030504040204" pitchFamily="50" charset="-128"/>
              </a:rPr>
              <a:t>必須目標</a:t>
            </a:r>
            <a:r>
              <a:rPr lang="ja-JP" altLang="en-US" sz="1400" dirty="0">
                <a:latin typeface="メイリオ" panose="020B0604030504040204" pitchFamily="50" charset="-128"/>
                <a:ea typeface="メイリオ" panose="020B0604030504040204" pitchFamily="50" charset="-128"/>
              </a:rPr>
              <a:t>である付加価値額の拡大</a:t>
            </a:r>
            <a:r>
              <a:rPr lang="ja-JP" altLang="en-US" sz="1400" dirty="0">
                <a:solidFill>
                  <a:srgbClr val="000000"/>
                </a:solidFill>
                <a:latin typeface="メイリオ" panose="020B0604030504040204" pitchFamily="50" charset="-128"/>
                <a:ea typeface="メイリオ" panose="020B0604030504040204" pitchFamily="50" charset="-128"/>
              </a:rPr>
              <a:t>と、</a:t>
            </a:r>
            <a:r>
              <a:rPr lang="ja-JP" altLang="en-US" sz="1400" dirty="0">
                <a:solidFill>
                  <a:srgbClr val="FF0000"/>
                </a:solidFill>
                <a:latin typeface="メイリオ" panose="020B0604030504040204" pitchFamily="50" charset="-128"/>
                <a:ea typeface="メイリオ" panose="020B0604030504040204" pitchFamily="50" charset="-128"/>
              </a:rPr>
              <a:t>選択目標</a:t>
            </a:r>
            <a:r>
              <a:rPr lang="ja-JP" altLang="en-US" sz="1400" dirty="0">
                <a:latin typeface="メイリオ" panose="020B0604030504040204" pitchFamily="50" charset="-128"/>
                <a:ea typeface="メイリオ" panose="020B0604030504040204" pitchFamily="50" charset="-128"/>
              </a:rPr>
              <a:t>である今後の取組に</a:t>
            </a:r>
            <a:endParaRPr lang="en-US" altLang="ja-JP" sz="14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基づきポイント化した目標があります。</a:t>
            </a:r>
            <a:endParaRPr lang="en-US" altLang="ja-JP" sz="1400" dirty="0">
              <a:latin typeface="メイリオ" panose="020B0604030504040204" pitchFamily="50" charset="-128"/>
              <a:ea typeface="メイリオ" panose="020B0604030504040204" pitchFamily="50" charset="-128"/>
            </a:endParaRPr>
          </a:p>
          <a:p>
            <a:pPr algn="just"/>
            <a:endParaRPr lang="en-US" altLang="ja-JP" sz="800" dirty="0">
              <a:latin typeface="メイリオ" panose="020B0604030504040204" pitchFamily="50" charset="-128"/>
              <a:ea typeface="メイリオ" panose="020B0604030504040204" pitchFamily="50" charset="-128"/>
            </a:endParaRPr>
          </a:p>
          <a:p>
            <a:pPr algn="just"/>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必須目標は、４配分上限額が①及び②の者であれば、目標年度までに「</a:t>
            </a:r>
            <a:r>
              <a:rPr lang="ja-JP" altLang="en-US" sz="1400" dirty="0">
                <a:solidFill>
                  <a:srgbClr val="FF0000"/>
                </a:solidFill>
                <a:latin typeface="メイリオ" panose="020B0604030504040204" pitchFamily="50" charset="-128"/>
                <a:ea typeface="メイリオ" panose="020B0604030504040204" pitchFamily="50" charset="-128"/>
              </a:rPr>
              <a:t>付加価値額の１割以上</a:t>
            </a:r>
            <a:endParaRPr lang="en-US" altLang="ja-JP" sz="1400" dirty="0">
              <a:solidFill>
                <a:srgbClr val="FF0000"/>
              </a:solidFill>
              <a:latin typeface="メイリオ" panose="020B0604030504040204" pitchFamily="50" charset="-128"/>
              <a:ea typeface="メイリオ" panose="020B0604030504040204" pitchFamily="50" charset="-128"/>
            </a:endParaRPr>
          </a:p>
          <a:p>
            <a:pPr algn="just"/>
            <a:r>
              <a:rPr lang="ja-JP" altLang="en-US" sz="1400" dirty="0">
                <a:solidFill>
                  <a:srgbClr val="FF0000"/>
                </a:solidFill>
                <a:latin typeface="メイリオ" panose="020B0604030504040204" pitchFamily="50" charset="-128"/>
                <a:ea typeface="メイリオ" panose="020B0604030504040204" pitchFamily="50" charset="-128"/>
              </a:rPr>
              <a:t>　の拡大</a:t>
            </a:r>
            <a:r>
              <a:rPr lang="ja-JP" altLang="en-US" sz="1400" dirty="0">
                <a:latin typeface="メイリオ" panose="020B0604030504040204" pitchFamily="50" charset="-128"/>
                <a:ea typeface="メイリオ" panose="020B0604030504040204" pitchFamily="50" charset="-128"/>
              </a:rPr>
              <a:t>」を、同じく③の市町村が認める者等であれば、目標年度までに「</a:t>
            </a:r>
            <a:r>
              <a:rPr lang="ja-JP" altLang="en-US" sz="1400" dirty="0">
                <a:solidFill>
                  <a:srgbClr val="FF0000"/>
                </a:solidFill>
                <a:latin typeface="メイリオ" panose="020B0604030504040204" pitchFamily="50" charset="-128"/>
                <a:ea typeface="メイリオ" panose="020B0604030504040204" pitchFamily="50" charset="-128"/>
              </a:rPr>
              <a:t>付加価値額の拡大</a:t>
            </a:r>
            <a:r>
              <a:rPr lang="ja-JP" altLang="en-US" sz="1400" dirty="0">
                <a:latin typeface="メイリオ" panose="020B0604030504040204" pitchFamily="50" charset="-128"/>
                <a:ea typeface="メイリオ" panose="020B0604030504040204" pitchFamily="50" charset="-128"/>
              </a:rPr>
              <a:t>」を</a:t>
            </a:r>
            <a:endParaRPr lang="en-US" altLang="ja-JP" sz="1400" dirty="0">
              <a:latin typeface="メイリオ" panose="020B0604030504040204" pitchFamily="50" charset="-128"/>
              <a:ea typeface="メイリオ" panose="020B0604030504040204" pitchFamily="50" charset="-128"/>
            </a:endParaRPr>
          </a:p>
          <a:p>
            <a:pPr algn="just"/>
            <a:r>
              <a:rPr lang="ja-JP" altLang="en-US" sz="1400" dirty="0">
                <a:latin typeface="メイリオ" panose="020B0604030504040204" pitchFamily="50" charset="-128"/>
                <a:ea typeface="メイリオ" panose="020B0604030504040204" pitchFamily="50" charset="-128"/>
              </a:rPr>
              <a:t>　設定することとなります。</a:t>
            </a:r>
            <a:endParaRPr lang="en-US" altLang="ja-JP" sz="1400" dirty="0">
              <a:latin typeface="メイリオ" panose="020B0604030504040204" pitchFamily="50" charset="-128"/>
              <a:ea typeface="メイリオ" panose="020B0604030504040204" pitchFamily="50" charset="-128"/>
            </a:endParaRPr>
          </a:p>
          <a:p>
            <a:pPr algn="just"/>
            <a:endParaRPr lang="en-US" altLang="ja-JP" sz="800" dirty="0">
              <a:latin typeface="メイリオ" panose="020B0604030504040204" pitchFamily="50" charset="-128"/>
              <a:ea typeface="メイリオ" panose="020B0604030504040204" pitchFamily="50" charset="-128"/>
            </a:endParaRPr>
          </a:p>
          <a:p>
            <a:pPr marL="144000" indent="-457200"/>
            <a:r>
              <a:rPr lang="en-US" altLang="ja-JP" sz="1400" dirty="0">
                <a:solidFill>
                  <a:srgbClr val="000000"/>
                </a:solidFill>
                <a:latin typeface="メイリオ" panose="020B0604030504040204" pitchFamily="50" charset="-128"/>
                <a:ea typeface="メイリオ" panose="020B0604030504040204" pitchFamily="50" charset="-128"/>
              </a:rPr>
              <a:t>※</a:t>
            </a:r>
            <a:r>
              <a:rPr lang="ja-JP" altLang="en-US" sz="1400" dirty="0">
                <a:solidFill>
                  <a:srgbClr val="000000"/>
                </a:solidFill>
                <a:latin typeface="メイリオ" panose="020B0604030504040204" pitchFamily="50" charset="-128"/>
                <a:ea typeface="メイリオ" panose="020B0604030504040204" pitchFamily="50" charset="-128"/>
              </a:rPr>
              <a:t>　</a:t>
            </a:r>
            <a:r>
              <a:rPr lang="ja-JP" altLang="en-US" sz="1400" dirty="0">
                <a:solidFill>
                  <a:srgbClr val="FF0000"/>
                </a:solidFill>
                <a:latin typeface="メイリオ" panose="020B0604030504040204" pitchFamily="50" charset="-128"/>
                <a:ea typeface="メイリオ" panose="020B0604030504040204" pitchFamily="50" charset="-128"/>
              </a:rPr>
              <a:t>成果目標の達成状況が低調な場合、</a:t>
            </a:r>
            <a:r>
              <a:rPr lang="ja-JP" altLang="en-US" sz="1400" dirty="0">
                <a:latin typeface="メイリオ" panose="020B0604030504040204" pitchFamily="50" charset="-128"/>
                <a:ea typeface="メイリオ" panose="020B0604030504040204" pitchFamily="50" charset="-128"/>
              </a:rPr>
              <a:t>市町村は、助成対象者の成果目標の達成に向け、</a:t>
            </a:r>
            <a:r>
              <a:rPr lang="ja-JP" altLang="en-US" sz="1400" dirty="0">
                <a:solidFill>
                  <a:srgbClr val="FF0000"/>
                </a:solidFill>
                <a:latin typeface="メイリオ" panose="020B0604030504040204" pitchFamily="50" charset="-128"/>
                <a:ea typeface="メイリオ" panose="020B0604030504040204" pitchFamily="50" charset="-128"/>
              </a:rPr>
              <a:t>重点的な指導</a:t>
            </a:r>
            <a:r>
              <a:rPr lang="ja-JP" altLang="en-US" sz="1400" dirty="0">
                <a:latin typeface="メイリオ" panose="020B0604030504040204" pitchFamily="50" charset="-128"/>
                <a:ea typeface="メイリオ" panose="020B0604030504040204" pitchFamily="50" charset="-128"/>
              </a:rPr>
              <a:t>を行うこととなります</a:t>
            </a:r>
            <a:r>
              <a:rPr lang="ja-JP" altLang="en-US" sz="1200" dirty="0">
                <a:latin typeface="メイリオ" panose="020B0604030504040204" pitchFamily="50" charset="-128"/>
                <a:ea typeface="メイリオ" panose="020B0604030504040204" pitchFamily="50" charset="-128"/>
              </a:rPr>
              <a:t>。</a:t>
            </a:r>
          </a:p>
        </p:txBody>
      </p:sp>
      <p:sp>
        <p:nvSpPr>
          <p:cNvPr id="1171" name="四角形: 角を丸くする 20"/>
          <p:cNvSpPr/>
          <p:nvPr/>
        </p:nvSpPr>
        <p:spPr>
          <a:xfrm>
            <a:off x="9526948" y="6478948"/>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４</a:t>
            </a:r>
          </a:p>
        </p:txBody>
      </p:sp>
      <p:sp>
        <p:nvSpPr>
          <p:cNvPr id="1172" name="正方形/長方形 1"/>
          <p:cNvSpPr/>
          <p:nvPr/>
        </p:nvSpPr>
        <p:spPr>
          <a:xfrm>
            <a:off x="71136" y="3052581"/>
            <a:ext cx="1569660" cy="432220"/>
          </a:xfrm>
          <a:prstGeom prst="rect">
            <a:avLst/>
          </a:prstGeom>
          <a:solidFill>
            <a:schemeClr val="accent1">
              <a:lumMod val="75000"/>
            </a:schemeClr>
          </a:solidFill>
          <a:ln w="25400" cmpd="sng">
            <a:noFill/>
          </a:ln>
        </p:spPr>
        <p:style>
          <a:lnRef idx="2">
            <a:schemeClr val="accent1">
              <a:shade val="50000"/>
            </a:schemeClr>
          </a:lnRef>
          <a:fillRef idx="1">
            <a:schemeClr val="accent1"/>
          </a:fillRef>
          <a:effectRef idx="0">
            <a:schemeClr val="accent1"/>
          </a:effectRef>
          <a:fontRef idx="minor">
            <a:schemeClr val="lt1"/>
          </a:fontRef>
        </p:style>
        <p:txBody>
          <a:bodyPr wrap="none" tIns="108000" rtlCol="0" anchor="ctr">
            <a:spAutoFit/>
          </a:bodyPr>
          <a:lstStyle/>
          <a:p>
            <a:r>
              <a:rPr lang="ja-JP" altLang="en-US" b="1" dirty="0">
                <a:solidFill>
                  <a:schemeClr val="bg1"/>
                </a:solidFill>
                <a:latin typeface="メイリオ" panose="020B0604030504040204" pitchFamily="50" charset="-128"/>
                <a:ea typeface="メイリオ" panose="020B0604030504040204" pitchFamily="50" charset="-128"/>
              </a:rPr>
              <a:t>５　成果目標</a:t>
            </a:r>
          </a:p>
        </p:txBody>
      </p:sp>
      <p:sp>
        <p:nvSpPr>
          <p:cNvPr id="1173" name="吹き出し: 角を丸めた四角形 7"/>
          <p:cNvSpPr/>
          <p:nvPr/>
        </p:nvSpPr>
        <p:spPr>
          <a:xfrm>
            <a:off x="7691367" y="1401467"/>
            <a:ext cx="1971861" cy="2648113"/>
          </a:xfrm>
          <a:prstGeom prst="wedgeRoundRectCallout">
            <a:avLst>
              <a:gd name="adj1" fmla="val -6414"/>
              <a:gd name="adj2" fmla="val 57228"/>
              <a:gd name="adj3" fmla="val 16667"/>
            </a:avLst>
          </a:prstGeom>
          <a:noFill/>
        </p:spPr>
        <p:style>
          <a:lnRef idx="2">
            <a:schemeClr val="dk1"/>
          </a:lnRef>
          <a:fillRef idx="1">
            <a:schemeClr val="lt1"/>
          </a:fillRef>
          <a:effectRef idx="0">
            <a:schemeClr val="dk1"/>
          </a:effectRef>
          <a:fontRef idx="minor">
            <a:schemeClr val="dk1"/>
          </a:fontRef>
        </p:style>
        <p:txBody>
          <a:bodyPr lIns="144000" tIns="36000" rIns="36000" bIns="36000" rtlCol="0" anchor="t" anchorCtr="1">
            <a:noAutofit/>
          </a:bodyPr>
          <a:lstStyle/>
          <a:p>
            <a:r>
              <a:rPr lang="ja-JP" altLang="en-US" sz="1200" dirty="0">
                <a:solidFill>
                  <a:srgbClr val="FF0000"/>
                </a:solidFill>
                <a:latin typeface="メイリオ" panose="020B0604030504040204" pitchFamily="50" charset="-128"/>
                <a:ea typeface="メイリオ" panose="020B0604030504040204" pitchFamily="50" charset="-128"/>
              </a:rPr>
              <a:t>　</a:t>
            </a:r>
            <a:r>
              <a:rPr lang="ja-JP" altLang="en-US" sz="1200" dirty="0">
                <a:solidFill>
                  <a:schemeClr val="tx1"/>
                </a:solidFill>
                <a:latin typeface="メイリオ" panose="020B0604030504040204" pitchFamily="50" charset="-128"/>
                <a:ea typeface="メイリオ" panose="020B0604030504040204" pitchFamily="50" charset="-128"/>
              </a:rPr>
              <a:t>今後の取組としてポイント化した場合は、</a:t>
            </a:r>
            <a:r>
              <a:rPr lang="ja-JP" altLang="en-US" sz="1200" u="sng" dirty="0">
                <a:solidFill>
                  <a:schemeClr val="tx1"/>
                </a:solidFill>
                <a:latin typeface="メイリオ" panose="020B0604030504040204" pitchFamily="50" charset="-128"/>
                <a:ea typeface="メイリオ" panose="020B0604030504040204" pitchFamily="50" charset="-128"/>
              </a:rPr>
              <a:t>成果目標として必ず設定する必要</a:t>
            </a:r>
            <a:r>
              <a:rPr lang="ja-JP" altLang="en-US" sz="1200" dirty="0">
                <a:solidFill>
                  <a:schemeClr val="tx1"/>
                </a:solidFill>
                <a:latin typeface="メイリオ" panose="020B0604030504040204" pitchFamily="50" charset="-128"/>
                <a:ea typeface="メイリオ" panose="020B0604030504040204" pitchFamily="50" charset="-128"/>
              </a:rPr>
              <a:t>があります。</a:t>
            </a:r>
            <a:endParaRPr lang="ja-JP" altLang="en-US" sz="200" dirty="0">
              <a:solidFill>
                <a:schemeClr val="tx1"/>
              </a:solidFill>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適切なポイント化、成果目標の設定に向け、助成対象者の</a:t>
            </a:r>
            <a:r>
              <a:rPr lang="ja-JP" altLang="en-US" sz="1200" u="sng" dirty="0">
                <a:solidFill>
                  <a:schemeClr val="tx1"/>
                </a:solidFill>
                <a:latin typeface="メイリオ" panose="020B0604030504040204" pitchFamily="50" charset="-128"/>
                <a:ea typeface="メイリオ" panose="020B0604030504040204" pitchFamily="50" charset="-128"/>
              </a:rPr>
              <a:t>今後の営農計画を十分に確認し、ご指導願います。</a:t>
            </a:r>
            <a:r>
              <a:rPr lang="ja-JP" altLang="en-US" sz="1200" dirty="0">
                <a:latin typeface="メイリオ" panose="020B0604030504040204" pitchFamily="50" charset="-128"/>
                <a:ea typeface="メイリオ" panose="020B0604030504040204" pitchFamily="50" charset="-128"/>
              </a:rPr>
              <a:t>（妥当性を確認・検証等することなく設定することのないように、十分ご留意ください。） </a:t>
            </a:r>
          </a:p>
        </p:txBody>
      </p:sp>
      <p:pic>
        <p:nvPicPr>
          <p:cNvPr id="1174" name="Picture 9" descr="クリップボードに書き込む人のイラスト（男性会社員）"/>
          <p:cNvPicPr>
            <a:picLocks noChangeAspect="1" noChangeArrowheads="1"/>
          </p:cNvPicPr>
          <p:nvPr/>
        </p:nvPicPr>
        <p:blipFill>
          <a:blip r:embed="rId1"/>
          <a:stretch>
            <a:fillRect/>
          </a:stretch>
        </p:blipFill>
        <p:spPr>
          <a:xfrm>
            <a:off x="8677298" y="4267927"/>
            <a:ext cx="694176" cy="1051782"/>
          </a:xfrm>
          <a:prstGeom prst="rect">
            <a:avLst/>
          </a:prstGeom>
          <a:noFill/>
        </p:spPr>
      </p:pic>
    </p:spTree>
    <p:extLst>
      <p:ext uri="{BB962C8B-B14F-4D97-AF65-F5344CB8AC3E}">
        <p14:creationId xmlns:p14="http://schemas.microsoft.com/office/powerpoint/2010/main" val="3993286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sp>
        <p:nvSpPr>
          <p:cNvPr id="1180" name="正方形/長方形 17"/>
          <p:cNvSpPr/>
          <p:nvPr/>
        </p:nvSpPr>
        <p:spPr>
          <a:xfrm>
            <a:off x="4194702" y="2379334"/>
            <a:ext cx="5760073" cy="4217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4295" tIns="37148" rIns="74295" bIns="37148"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kumimoji="1" lang="ja-JP" altLang="en-US" sz="894" dirty="0">
              <a:latin typeface="メイリオ" panose="020B0604030504040204" pitchFamily="50" charset="-128"/>
              <a:ea typeface="メイリオ" panose="020B0604030504040204" pitchFamily="50" charset="-128"/>
            </a:endParaRPr>
          </a:p>
        </p:txBody>
      </p:sp>
      <p:cxnSp>
        <p:nvCxnSpPr>
          <p:cNvPr id="1181" name="直線コネクタ 28"/>
          <p:cNvCxnSpPr>
            <a:cxnSpLocks/>
          </p:cNvCxnSpPr>
          <p:nvPr/>
        </p:nvCxnSpPr>
        <p:spPr>
          <a:xfrm>
            <a:off x="670424" y="409589"/>
            <a:ext cx="8565146" cy="0"/>
          </a:xfrm>
          <a:prstGeom prst="line">
            <a:avLst/>
          </a:prstGeom>
          <a:ln w="60325" cmpd="thickThi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182" name="正方形/長方形 31"/>
          <p:cNvSpPr/>
          <p:nvPr/>
        </p:nvSpPr>
        <p:spPr>
          <a:xfrm>
            <a:off x="2153130" y="-19549"/>
            <a:ext cx="5599735" cy="400110"/>
          </a:xfrm>
          <a:prstGeom prst="rect">
            <a:avLst/>
          </a:prstGeom>
        </p:spPr>
        <p:txBody>
          <a:bodyPr wrap="square">
            <a:spAutoFit/>
          </a:bodyPr>
          <a:lstStyle/>
          <a:p>
            <a:pPr algn="ctr"/>
            <a:r>
              <a:rPr lang="en-US" altLang="ja-JP" sz="2000" b="1" dirty="0">
                <a:solidFill>
                  <a:schemeClr val="accent1">
                    <a:lumMod val="75000"/>
                  </a:schemeClr>
                </a:solidFill>
                <a:latin typeface="メイリオ" panose="020B0604030504040204" pitchFamily="50" charset="-128"/>
                <a:ea typeface="メイリオ" panose="020B0604030504040204" pitchFamily="50" charset="-128"/>
              </a:rPr>
              <a:t>Ⅱ</a:t>
            </a:r>
            <a:r>
              <a:rPr lang="ja-JP" altLang="en-US" sz="2000" b="1" dirty="0">
                <a:solidFill>
                  <a:schemeClr val="accent1">
                    <a:lumMod val="75000"/>
                  </a:schemeClr>
                </a:solidFill>
                <a:latin typeface="メイリオ" panose="020B0604030504040204" pitchFamily="50" charset="-128"/>
                <a:ea typeface="メイリオ" panose="020B0604030504040204" pitchFamily="50" charset="-128"/>
              </a:rPr>
              <a:t>　付加価値額について</a:t>
            </a:r>
          </a:p>
        </p:txBody>
      </p:sp>
      <p:sp>
        <p:nvSpPr>
          <p:cNvPr id="1183" name="正方形/長方形 39"/>
          <p:cNvSpPr/>
          <p:nvPr/>
        </p:nvSpPr>
        <p:spPr>
          <a:xfrm>
            <a:off x="0" y="671056"/>
            <a:ext cx="3055480" cy="338554"/>
          </a:xfrm>
          <a:prstGeom prst="rect">
            <a:avLst/>
          </a:prstGeom>
        </p:spPr>
        <p:txBody>
          <a:bodyPr wrap="square">
            <a:spAutoFit/>
          </a:bodyPr>
          <a:lstStyle/>
          <a:p>
            <a:r>
              <a:rPr kumimoji="1" lang="en-US" altLang="ja-JP" sz="1600" b="1" dirty="0">
                <a:solidFill>
                  <a:schemeClr val="accent1">
                    <a:lumMod val="75000"/>
                  </a:schemeClr>
                </a:solidFill>
                <a:latin typeface="メイリオ" panose="020B0604030504040204" pitchFamily="50" charset="-128"/>
                <a:ea typeface="メイリオ" panose="020B0604030504040204" pitchFamily="50" charset="-128"/>
              </a:rPr>
              <a:t>【</a:t>
            </a:r>
            <a:r>
              <a:rPr kumimoji="1" lang="ja-JP" altLang="en-US" sz="1600" b="1" dirty="0">
                <a:solidFill>
                  <a:schemeClr val="accent1">
                    <a:lumMod val="75000"/>
                  </a:schemeClr>
                </a:solidFill>
                <a:latin typeface="メイリオ" panose="020B0604030504040204" pitchFamily="50" charset="-128"/>
                <a:ea typeface="メイリオ" panose="020B0604030504040204" pitchFamily="50" charset="-128"/>
              </a:rPr>
              <a:t>付加価値額とは</a:t>
            </a:r>
            <a:r>
              <a:rPr kumimoji="1" lang="en-US" altLang="ja-JP" sz="1600" b="1" dirty="0">
                <a:solidFill>
                  <a:schemeClr val="accent1">
                    <a:lumMod val="75000"/>
                  </a:schemeClr>
                </a:solidFill>
                <a:latin typeface="メイリオ" panose="020B0604030504040204" pitchFamily="50" charset="-128"/>
                <a:ea typeface="メイリオ" panose="020B0604030504040204" pitchFamily="50" charset="-128"/>
              </a:rPr>
              <a:t>】</a:t>
            </a:r>
            <a:endParaRPr lang="ja-JP" altLang="en-US" sz="1600" b="1" dirty="0">
              <a:solidFill>
                <a:schemeClr val="accent1">
                  <a:lumMod val="75000"/>
                </a:schemeClr>
              </a:solidFill>
              <a:latin typeface="メイリオ" panose="020B0604030504040204" pitchFamily="50" charset="-128"/>
              <a:ea typeface="メイリオ" panose="020B0604030504040204" pitchFamily="50" charset="-128"/>
            </a:endParaRPr>
          </a:p>
        </p:txBody>
      </p:sp>
      <p:sp>
        <p:nvSpPr>
          <p:cNvPr id="1184" name="テキスト ボックス 40"/>
          <p:cNvSpPr txBox="1"/>
          <p:nvPr/>
        </p:nvSpPr>
        <p:spPr>
          <a:xfrm>
            <a:off x="148995" y="1090459"/>
            <a:ext cx="9775784" cy="2616101"/>
          </a:xfrm>
          <a:prstGeom prst="rect">
            <a:avLst/>
          </a:prstGeom>
          <a:noFill/>
        </p:spPr>
        <p:txBody>
          <a:bodyPr wrap="square">
            <a:spAutoFit/>
          </a:bodyPr>
          <a:lstStyle/>
          <a:p>
            <a:pPr>
              <a:defRPr/>
            </a:pPr>
            <a:r>
              <a:rPr kumimoji="1" lang="ja-JP" altLang="ja-JP" sz="1400" dirty="0">
                <a:solidFill>
                  <a:sysClr val="windowText" lastClr="000000"/>
                </a:solidFill>
                <a:latin typeface="メイリオ" panose="020B0604030504040204" pitchFamily="50" charset="-128"/>
                <a:ea typeface="メイリオ" panose="020B0604030504040204" pitchFamily="50" charset="-128"/>
              </a:rPr>
              <a:t>　付加価値額とは、事業活動により生</a:t>
            </a:r>
            <a:r>
              <a:rPr kumimoji="1" lang="ja-JP" altLang="en-US" sz="1400" dirty="0">
                <a:solidFill>
                  <a:sysClr val="windowText" lastClr="000000"/>
                </a:solidFill>
                <a:latin typeface="メイリオ" panose="020B0604030504040204" pitchFamily="50" charset="-128"/>
                <a:ea typeface="メイリオ" panose="020B0604030504040204" pitchFamily="50" charset="-128"/>
              </a:rPr>
              <a:t>み</a:t>
            </a:r>
            <a:r>
              <a:rPr kumimoji="1" lang="ja-JP" altLang="ja-JP" sz="1400" dirty="0">
                <a:solidFill>
                  <a:sysClr val="windowText" lastClr="000000"/>
                </a:solidFill>
                <a:latin typeface="メイリオ" panose="020B0604030504040204" pitchFamily="50" charset="-128"/>
                <a:ea typeface="メイリオ" panose="020B0604030504040204" pitchFamily="50" charset="-128"/>
              </a:rPr>
              <a:t>出された価値を表すも</a:t>
            </a:r>
            <a:r>
              <a:rPr kumimoji="1" lang="ja-JP" altLang="en-US" sz="1400" dirty="0">
                <a:solidFill>
                  <a:sysClr val="windowText" lastClr="000000"/>
                </a:solidFill>
                <a:latin typeface="メイリオ" panose="020B0604030504040204" pitchFamily="50" charset="-128"/>
                <a:ea typeface="メイリオ" panose="020B0604030504040204" pitchFamily="50" charset="-128"/>
              </a:rPr>
              <a:t>の</a:t>
            </a:r>
            <a:r>
              <a:rPr kumimoji="1" lang="ja-JP" altLang="ja-JP" sz="1400" dirty="0">
                <a:solidFill>
                  <a:sysClr val="windowText" lastClr="000000"/>
                </a:solidFill>
                <a:latin typeface="メイリオ" panose="020B0604030504040204" pitchFamily="50" charset="-128"/>
                <a:ea typeface="メイリオ" panose="020B0604030504040204" pitchFamily="50" charset="-128"/>
              </a:rPr>
              <a:t>で、農業収入から農業生産に投入された肥料や農機具、作業委託といった財・サービスの費用を差し引いて算出します。</a:t>
            </a:r>
            <a:r>
              <a:rPr kumimoji="1" lang="ja-JP" altLang="en-US" sz="1400" dirty="0">
                <a:solidFill>
                  <a:sysClr val="windowText" lastClr="000000"/>
                </a:solidFill>
                <a:latin typeface="メイリオ" panose="020B0604030504040204" pitchFamily="50" charset="-128"/>
                <a:ea typeface="メイリオ" panose="020B0604030504040204" pitchFamily="50" charset="-128"/>
              </a:rPr>
              <a:t>具体的には、以下で算出します。</a:t>
            </a:r>
            <a:endParaRPr kumimoji="1" lang="en-US" altLang="ja-JP" sz="1400" dirty="0">
              <a:solidFill>
                <a:sysClr val="windowText" lastClr="000000"/>
              </a:solidFill>
              <a:latin typeface="メイリオ" panose="020B0604030504040204" pitchFamily="50" charset="-128"/>
              <a:ea typeface="メイリオ" panose="020B0604030504040204" pitchFamily="50" charset="-128"/>
            </a:endParaRPr>
          </a:p>
          <a:p>
            <a:pPr lvl="0">
              <a:defRPr/>
            </a:pPr>
            <a:endParaRPr kumimoji="1" lang="ja-JP" altLang="en-US" sz="600" dirty="0">
              <a:solidFill>
                <a:sysClr val="windowText" lastClr="000000"/>
              </a:solidFill>
              <a:latin typeface="メイリオ" panose="020B0604030504040204" pitchFamily="50" charset="-128"/>
              <a:ea typeface="メイリオ" panose="020B0604030504040204" pitchFamily="50" charset="-128"/>
            </a:endParaRPr>
          </a:p>
          <a:p>
            <a:pPr lvl="0">
              <a:defRPr/>
            </a:pPr>
            <a:r>
              <a:rPr kumimoji="1" lang="ja-JP" altLang="en-US" sz="1600" dirty="0">
                <a:latin typeface="メイリオ" panose="020B0604030504040204" pitchFamily="50" charset="-128"/>
                <a:ea typeface="メイリオ" panose="020B0604030504040204" pitchFamily="50" charset="-128"/>
              </a:rPr>
              <a:t>　</a:t>
            </a:r>
            <a:r>
              <a:rPr kumimoji="1" lang="ja-JP" altLang="en-US" sz="1400" dirty="0">
                <a:latin typeface="メイリオ" panose="020B0604030504040204" pitchFamily="50" charset="-128"/>
                <a:ea typeface="メイリオ" panose="020B0604030504040204" pitchFamily="50" charset="-128"/>
              </a:rPr>
              <a:t>　</a:t>
            </a:r>
            <a:r>
              <a:rPr kumimoji="1" lang="ja-JP" altLang="en-US" sz="1600" b="1" u="sng" dirty="0">
                <a:latin typeface="メイリオ" panose="020B0604030504040204" pitchFamily="50" charset="-128"/>
                <a:ea typeface="メイリオ" panose="020B0604030504040204" pitchFamily="50" charset="-128"/>
              </a:rPr>
              <a:t>付加価値額 </a:t>
            </a:r>
            <a:r>
              <a:rPr kumimoji="1" lang="en-US" altLang="ja-JP" sz="1600" b="1" u="sng" dirty="0">
                <a:latin typeface="メイリオ" panose="020B0604030504040204" pitchFamily="50" charset="-128"/>
                <a:ea typeface="メイリオ" panose="020B0604030504040204" pitchFamily="50" charset="-128"/>
              </a:rPr>
              <a:t>= </a:t>
            </a:r>
            <a:r>
              <a:rPr kumimoji="1" lang="ja-JP" altLang="en-US" sz="1600" b="1" u="sng" dirty="0">
                <a:latin typeface="メイリオ" panose="020B0604030504040204" pitchFamily="50" charset="-128"/>
                <a:ea typeface="メイリオ" panose="020B0604030504040204" pitchFamily="50" charset="-128"/>
              </a:rPr>
              <a:t>収入総額 </a:t>
            </a:r>
            <a:r>
              <a:rPr kumimoji="1" lang="en-US" altLang="ja-JP" sz="1600" b="1" u="sng" dirty="0">
                <a:latin typeface="メイリオ" panose="020B0604030504040204" pitchFamily="50" charset="-128"/>
                <a:ea typeface="メイリオ" panose="020B0604030504040204" pitchFamily="50" charset="-128"/>
              </a:rPr>
              <a:t>– </a:t>
            </a:r>
            <a:r>
              <a:rPr kumimoji="1" lang="ja-JP" altLang="en-US" sz="1600" b="1" u="sng" dirty="0">
                <a:latin typeface="メイリオ" panose="020B0604030504040204" pitchFamily="50" charset="-128"/>
                <a:ea typeface="メイリオ" panose="020B0604030504040204" pitchFamily="50" charset="-128"/>
              </a:rPr>
              <a:t>費用総額 </a:t>
            </a:r>
            <a:r>
              <a:rPr kumimoji="1" lang="en-US" altLang="ja-JP" sz="1600" b="1" u="sng" dirty="0">
                <a:latin typeface="メイリオ" panose="020B0604030504040204" pitchFamily="50" charset="-128"/>
                <a:ea typeface="メイリオ" panose="020B0604030504040204" pitchFamily="50" charset="-128"/>
              </a:rPr>
              <a:t>+ </a:t>
            </a:r>
            <a:r>
              <a:rPr kumimoji="1" lang="ja-JP" altLang="en-US" sz="1600" b="1" u="sng" dirty="0">
                <a:latin typeface="メイリオ" panose="020B0604030504040204" pitchFamily="50" charset="-128"/>
                <a:ea typeface="メイリオ" panose="020B0604030504040204" pitchFamily="50" charset="-128"/>
              </a:rPr>
              <a:t>人件費</a:t>
            </a:r>
            <a:r>
              <a:rPr kumimoji="1" lang="ja-JP" altLang="en-US" sz="1400" u="sng" dirty="0">
                <a:latin typeface="メイリオ" panose="020B0604030504040204" pitchFamily="50" charset="-128"/>
                <a:ea typeface="メイリオ" panose="020B0604030504040204" pitchFamily="50" charset="-128"/>
              </a:rPr>
              <a:t>（</a:t>
            </a:r>
            <a:r>
              <a:rPr kumimoji="1" lang="ja-JP" altLang="en-US" sz="1400" u="sng" dirty="0">
                <a:solidFill>
                  <a:sysClr val="windowText" lastClr="000000"/>
                </a:solidFill>
                <a:latin typeface="メイリオ" panose="020B0604030504040204" pitchFamily="50" charset="-128"/>
                <a:ea typeface="メイリオ" panose="020B0604030504040204" pitchFamily="50" charset="-128"/>
              </a:rPr>
              <a:t>費用総額に含まれているものに限る。</a:t>
            </a:r>
            <a:r>
              <a:rPr kumimoji="1" lang="ja-JP" altLang="en-US" sz="1400" u="sng" dirty="0">
                <a:latin typeface="メイリオ" panose="020B0604030504040204" pitchFamily="50" charset="-128"/>
                <a:ea typeface="メイリオ" panose="020B0604030504040204" pitchFamily="50" charset="-128"/>
              </a:rPr>
              <a:t>）</a:t>
            </a:r>
            <a:endParaRPr kumimoji="1" lang="en-US" altLang="ja-JP" sz="1400" u="sng" dirty="0">
              <a:latin typeface="メイリオ" panose="020B0604030504040204" pitchFamily="50" charset="-128"/>
              <a:ea typeface="メイリオ" panose="020B0604030504040204" pitchFamily="50" charset="-128"/>
            </a:endParaRPr>
          </a:p>
          <a:p>
            <a:pPr lvl="0">
              <a:defRPr/>
            </a:pPr>
            <a:endParaRPr kumimoji="1" lang="en-US" altLang="ja-JP" sz="600" dirty="0">
              <a:latin typeface="メイリオ" panose="020B0604030504040204" pitchFamily="50" charset="-128"/>
              <a:ea typeface="メイリオ" panose="020B0604030504040204" pitchFamily="50" charset="-128"/>
            </a:endParaRPr>
          </a:p>
          <a:p>
            <a:pPr lvl="0">
              <a:defRPr/>
            </a:pPr>
            <a:r>
              <a:rPr kumimoji="1" lang="en-US" altLang="ja-JP" sz="1200" dirty="0">
                <a:solidFill>
                  <a:sysClr val="windowText" lastClr="000000"/>
                </a:solidFill>
                <a:latin typeface="メイリオ" panose="020B0604030504040204" pitchFamily="50" charset="-128"/>
                <a:ea typeface="メイリオ" panose="020B0604030504040204" pitchFamily="50" charset="-128"/>
              </a:rPr>
              <a:t>※</a:t>
            </a:r>
            <a:r>
              <a:rPr kumimoji="1" lang="ja-JP" altLang="en-US" sz="1200" dirty="0">
                <a:solidFill>
                  <a:sysClr val="windowText" lastClr="000000"/>
                </a:solidFill>
                <a:latin typeface="メイリオ" panose="020B0604030504040204" pitchFamily="50" charset="-128"/>
                <a:ea typeface="メイリオ" panose="020B0604030504040204" pitchFamily="50" charset="-128"/>
              </a:rPr>
              <a:t>　</a:t>
            </a:r>
            <a:r>
              <a:rPr kumimoji="1" lang="ja-JP" altLang="en-US" sz="1200" dirty="0">
                <a:latin typeface="メイリオ" panose="020B0604030504040204" pitchFamily="50" charset="-128"/>
                <a:ea typeface="メイリオ" panose="020B0604030504040204" pitchFamily="50" charset="-128"/>
              </a:rPr>
              <a:t>付加価値額は、助成対象者の農業経営全体の額</a:t>
            </a:r>
            <a:r>
              <a:rPr kumimoji="1" lang="ja-JP" altLang="en-US" sz="1200" dirty="0">
                <a:solidFill>
                  <a:sysClr val="windowText" lastClr="000000"/>
                </a:solidFill>
                <a:latin typeface="メイリオ" panose="020B0604030504040204" pitchFamily="50" charset="-128"/>
                <a:ea typeface="メイリオ" panose="020B0604030504040204" pitchFamily="50" charset="-128"/>
              </a:rPr>
              <a:t>です。（助成対象者が</a:t>
            </a:r>
            <a:r>
              <a:rPr kumimoji="1" lang="ja-JP" altLang="en-US" sz="1200" dirty="0">
                <a:solidFill>
                  <a:srgbClr val="FF0000"/>
                </a:solidFill>
                <a:latin typeface="メイリオ" panose="020B0604030504040204" pitchFamily="50" charset="-128"/>
                <a:ea typeface="メイリオ" panose="020B0604030504040204" pitchFamily="50" charset="-128"/>
              </a:rPr>
              <a:t>農業及び農業関連事業以外の事業を行っている場合は、その事業</a:t>
            </a:r>
            <a:endParaRPr kumimoji="1" lang="en-US" altLang="ja-JP" sz="1200" dirty="0">
              <a:solidFill>
                <a:srgbClr val="FF0000"/>
              </a:solidFill>
              <a:latin typeface="メイリオ" panose="020B0604030504040204" pitchFamily="50" charset="-128"/>
              <a:ea typeface="メイリオ" panose="020B0604030504040204" pitchFamily="50" charset="-128"/>
            </a:endParaRPr>
          </a:p>
          <a:p>
            <a:pPr lvl="0">
              <a:defRPr/>
            </a:pPr>
            <a:r>
              <a:rPr kumimoji="1" lang="ja-JP" altLang="en-US" sz="1200" dirty="0">
                <a:solidFill>
                  <a:srgbClr val="FF0000"/>
                </a:solidFill>
                <a:latin typeface="メイリオ" panose="020B0604030504040204" pitchFamily="50" charset="-128"/>
                <a:ea typeface="メイリオ" panose="020B0604030504040204" pitchFamily="50" charset="-128"/>
              </a:rPr>
              <a:t>　の付加価値額は除きます。</a:t>
            </a:r>
            <a:r>
              <a:rPr kumimoji="1" lang="ja-JP" altLang="en-US" sz="1200" dirty="0">
                <a:solidFill>
                  <a:sysClr val="windowText" lastClr="000000"/>
                </a:solidFill>
                <a:latin typeface="メイリオ" panose="020B0604030504040204" pitchFamily="50" charset="-128"/>
                <a:ea typeface="メイリオ" panose="020B0604030504040204" pitchFamily="50" charset="-128"/>
              </a:rPr>
              <a:t>）</a:t>
            </a:r>
            <a:endParaRPr kumimoji="1" lang="en-US" altLang="ja-JP" sz="1200" dirty="0">
              <a:solidFill>
                <a:sysClr val="windowText" lastClr="000000"/>
              </a:solidFill>
              <a:latin typeface="メイリオ" panose="020B0604030504040204" pitchFamily="50" charset="-128"/>
              <a:ea typeface="メイリオ" panose="020B0604030504040204" pitchFamily="50" charset="-128"/>
            </a:endParaRPr>
          </a:p>
          <a:p>
            <a:pPr lvl="0">
              <a:defRPr/>
            </a:pPr>
            <a:endParaRPr kumimoji="1" lang="en-US" altLang="ja-JP" sz="600" dirty="0">
              <a:solidFill>
                <a:sysClr val="windowText" lastClr="000000"/>
              </a:solidFill>
              <a:latin typeface="メイリオ" panose="020B0604030504040204" pitchFamily="50" charset="-128"/>
              <a:ea typeface="メイリオ" panose="020B0604030504040204" pitchFamily="50" charset="-128"/>
            </a:endParaRPr>
          </a:p>
          <a:p>
            <a:pPr lvl="0">
              <a:defRPr/>
            </a:pPr>
            <a:r>
              <a:rPr kumimoji="1" lang="en-US" altLang="ja-JP" sz="1200" dirty="0">
                <a:solidFill>
                  <a:sysClr val="windowText" lastClr="000000"/>
                </a:solidFill>
                <a:latin typeface="メイリオ" panose="020B0604030504040204" pitchFamily="50" charset="-128"/>
                <a:ea typeface="メイリオ" panose="020B0604030504040204" pitchFamily="50" charset="-128"/>
              </a:rPr>
              <a:t>※</a:t>
            </a:r>
            <a:r>
              <a:rPr kumimoji="1" lang="ja-JP" altLang="en-US" sz="1200" dirty="0">
                <a:solidFill>
                  <a:sysClr val="windowText" lastClr="000000"/>
                </a:solidFill>
                <a:latin typeface="メイリオ" panose="020B0604030504040204" pitchFamily="50" charset="-128"/>
                <a:ea typeface="メイリオ" panose="020B0604030504040204" pitchFamily="50" charset="-128"/>
              </a:rPr>
              <a:t>　部門や支店で区分経理が行われている場合は、区分経理されている範囲を経営全体として取り扱うことも可能です。</a:t>
            </a:r>
            <a:endParaRPr kumimoji="1" lang="ja-JP" altLang="en-US" sz="1200" dirty="0">
              <a:latin typeface="メイリオ" panose="020B0604030504040204" pitchFamily="50" charset="-128"/>
              <a:ea typeface="メイリオ" panose="020B0604030504040204" pitchFamily="50" charset="-128"/>
            </a:endParaRPr>
          </a:p>
          <a:p>
            <a:pPr lvl="0">
              <a:defRPr/>
            </a:pPr>
            <a:endParaRPr kumimoji="1" lang="en-US" altLang="ja-JP" sz="600" dirty="0">
              <a:solidFill>
                <a:sysClr val="windowText" lastClr="000000"/>
              </a:solidFill>
              <a:latin typeface="メイリオ" panose="020B0604030504040204" pitchFamily="50" charset="-128"/>
              <a:ea typeface="メイリオ" panose="020B0604030504040204" pitchFamily="50" charset="-128"/>
            </a:endParaRPr>
          </a:p>
          <a:p>
            <a:pPr lvl="0">
              <a:defRPr/>
            </a:pPr>
            <a:r>
              <a:rPr kumimoji="1" lang="en-US" altLang="ja-JP" sz="1200" dirty="0">
                <a:solidFill>
                  <a:sysClr val="windowText" lastClr="000000"/>
                </a:solidFill>
                <a:latin typeface="メイリオ" panose="020B0604030504040204" pitchFamily="50" charset="-128"/>
                <a:ea typeface="メイリオ" panose="020B0604030504040204" pitchFamily="50" charset="-128"/>
              </a:rPr>
              <a:t>※</a:t>
            </a:r>
            <a:r>
              <a:rPr kumimoji="1" lang="ja-JP" altLang="en-US" sz="1200" dirty="0">
                <a:solidFill>
                  <a:sysClr val="windowText" lastClr="000000"/>
                </a:solidFill>
                <a:latin typeface="メイリオ" panose="020B0604030504040204" pitchFamily="50" charset="-128"/>
                <a:ea typeface="メイリオ" panose="020B0604030504040204" pitchFamily="50" charset="-128"/>
              </a:rPr>
              <a:t>　家族経営や集落営農組織が法人化し、まだ決算期を迎えていない場合であって経営内容が同一である場合、法人化前の経営の付加価値</a:t>
            </a:r>
            <a:endParaRPr kumimoji="1" lang="en-US" altLang="ja-JP" sz="1200" dirty="0">
              <a:solidFill>
                <a:sysClr val="windowText" lastClr="000000"/>
              </a:solidFill>
              <a:latin typeface="メイリオ" panose="020B0604030504040204" pitchFamily="50" charset="-128"/>
              <a:ea typeface="メイリオ" panose="020B0604030504040204" pitchFamily="50" charset="-128"/>
            </a:endParaRPr>
          </a:p>
          <a:p>
            <a:pPr lvl="0">
              <a:defRPr/>
            </a:pPr>
            <a:r>
              <a:rPr kumimoji="1" lang="ja-JP" altLang="en-US" sz="1200" dirty="0">
                <a:solidFill>
                  <a:sysClr val="windowText" lastClr="000000"/>
                </a:solidFill>
                <a:latin typeface="メイリオ" panose="020B0604030504040204" pitchFamily="50" charset="-128"/>
                <a:ea typeface="メイリオ" panose="020B0604030504040204" pitchFamily="50" charset="-128"/>
              </a:rPr>
              <a:t>　額で算定します。</a:t>
            </a:r>
          </a:p>
          <a:p>
            <a:pPr lvl="0">
              <a:defRPr/>
            </a:pPr>
            <a:endParaRPr kumimoji="1" lang="en-US" altLang="ja-JP" sz="600" dirty="0">
              <a:solidFill>
                <a:sysClr val="windowText" lastClr="000000"/>
              </a:solidFill>
              <a:latin typeface="メイリオ" panose="020B0604030504040204" pitchFamily="50" charset="-128"/>
              <a:ea typeface="メイリオ" panose="020B0604030504040204" pitchFamily="50" charset="-128"/>
            </a:endParaRPr>
          </a:p>
          <a:p>
            <a:pPr lvl="0">
              <a:defRPr/>
            </a:pPr>
            <a:r>
              <a:rPr kumimoji="1" lang="en-US" altLang="ja-JP" sz="1200" dirty="0">
                <a:solidFill>
                  <a:sysClr val="windowText" lastClr="000000"/>
                </a:solidFill>
                <a:latin typeface="メイリオ" panose="020B0604030504040204" pitchFamily="50" charset="-128"/>
                <a:ea typeface="メイリオ" panose="020B0604030504040204" pitchFamily="50" charset="-128"/>
              </a:rPr>
              <a:t>※</a:t>
            </a:r>
            <a:r>
              <a:rPr kumimoji="1" lang="ja-JP" altLang="en-US" sz="1200" dirty="0">
                <a:solidFill>
                  <a:sysClr val="windowText" lastClr="000000"/>
                </a:solidFill>
                <a:latin typeface="メイリオ" panose="020B0604030504040204" pitchFamily="50" charset="-128"/>
                <a:ea typeface="メイリオ" panose="020B0604030504040204" pitchFamily="50" charset="-128"/>
              </a:rPr>
              <a:t>　収入総額には、原則として補助金収入を含みますが、</a:t>
            </a:r>
            <a:r>
              <a:rPr kumimoji="1" lang="ja-JP" altLang="en-US" sz="1200" dirty="0">
                <a:solidFill>
                  <a:srgbClr val="FF0000"/>
                </a:solidFill>
                <a:latin typeface="メイリオ" panose="020B0604030504040204" pitchFamily="50" charset="-128"/>
                <a:ea typeface="メイリオ" panose="020B0604030504040204" pitchFamily="50" charset="-128"/>
              </a:rPr>
              <a:t>就農準備資金・経営開始資金のうち経営開始資金等は含めません</a:t>
            </a:r>
            <a:r>
              <a:rPr kumimoji="1" lang="ja-JP" altLang="en-US" sz="1200" dirty="0">
                <a:solidFill>
                  <a:sysClr val="windowText" lastClr="000000"/>
                </a:solidFill>
                <a:latin typeface="メイリオ" panose="020B0604030504040204" pitchFamily="50" charset="-128"/>
                <a:ea typeface="メイリオ" panose="020B0604030504040204" pitchFamily="50" charset="-128"/>
              </a:rPr>
              <a:t>。なお、補助金</a:t>
            </a:r>
            <a:endParaRPr kumimoji="1" lang="en-US" altLang="ja-JP" sz="1200" dirty="0">
              <a:solidFill>
                <a:sysClr val="windowText" lastClr="000000"/>
              </a:solidFill>
              <a:latin typeface="メイリオ" panose="020B0604030504040204" pitchFamily="50" charset="-128"/>
              <a:ea typeface="メイリオ" panose="020B0604030504040204" pitchFamily="50" charset="-128"/>
            </a:endParaRPr>
          </a:p>
          <a:p>
            <a:pPr lvl="0">
              <a:defRPr/>
            </a:pPr>
            <a:r>
              <a:rPr kumimoji="1" lang="ja-JP" altLang="en-US" sz="1200" dirty="0">
                <a:solidFill>
                  <a:sysClr val="windowText" lastClr="000000"/>
                </a:solidFill>
                <a:latin typeface="メイリオ" panose="020B0604030504040204" pitchFamily="50" charset="-128"/>
                <a:ea typeface="メイリオ" panose="020B0604030504040204" pitchFamily="50" charset="-128"/>
              </a:rPr>
              <a:t>　を収入に含めた場合に適切な目標設定や評価が困難になると市町村が判断する場合は、除外することができます。</a:t>
            </a:r>
            <a:endParaRPr kumimoji="1" lang="ja-JP" altLang="en-US" sz="1200" dirty="0">
              <a:latin typeface="メイリオ" panose="020B0604030504040204" pitchFamily="50" charset="-128"/>
              <a:ea typeface="メイリオ" panose="020B0604030504040204" pitchFamily="50" charset="-128"/>
            </a:endParaRPr>
          </a:p>
        </p:txBody>
      </p:sp>
      <p:cxnSp>
        <p:nvCxnSpPr>
          <p:cNvPr id="1185" name="直線コネクタ 52"/>
          <p:cNvCxnSpPr>
            <a:cxnSpLocks/>
          </p:cNvCxnSpPr>
          <p:nvPr/>
        </p:nvCxnSpPr>
        <p:spPr>
          <a:xfrm>
            <a:off x="670424" y="409589"/>
            <a:ext cx="8565146" cy="0"/>
          </a:xfrm>
          <a:prstGeom prst="line">
            <a:avLst/>
          </a:prstGeom>
          <a:ln w="60325" cmpd="thickThi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186" name="四角形: 角を丸くする 57"/>
          <p:cNvSpPr/>
          <p:nvPr/>
        </p:nvSpPr>
        <p:spPr>
          <a:xfrm>
            <a:off x="9527765" y="6481312"/>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５</a:t>
            </a:r>
          </a:p>
        </p:txBody>
      </p:sp>
      <p:sp>
        <p:nvSpPr>
          <p:cNvPr id="1187" name="正方形/長方形 1"/>
          <p:cNvSpPr/>
          <p:nvPr/>
        </p:nvSpPr>
        <p:spPr>
          <a:xfrm>
            <a:off x="148995" y="3933521"/>
            <a:ext cx="9625606" cy="25001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4295" tIns="37148" rIns="74295" bIns="37148"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lvl="0" indent="-158400">
              <a:defRPr/>
            </a:pPr>
            <a:r>
              <a:rPr kumimoji="1" lang="ja-JP" altLang="en-US" sz="1400" dirty="0">
                <a:solidFill>
                  <a:sysClr val="windowText" lastClr="000000"/>
                </a:solidFill>
                <a:latin typeface="メイリオ" panose="020B0604030504040204" pitchFamily="50" charset="-128"/>
                <a:ea typeface="メイリオ" panose="020B0604030504040204" pitchFamily="50" charset="-128"/>
              </a:rPr>
              <a:t>＜付加価値額の現状値について＞</a:t>
            </a:r>
            <a:endParaRPr kumimoji="1" lang="en-US" altLang="ja-JP" sz="1400" dirty="0">
              <a:solidFill>
                <a:sysClr val="windowText" lastClr="000000"/>
              </a:solidFill>
              <a:latin typeface="メイリオ" panose="020B0604030504040204" pitchFamily="50" charset="-128"/>
              <a:ea typeface="メイリオ" panose="020B0604030504040204" pitchFamily="50" charset="-128"/>
            </a:endParaRPr>
          </a:p>
          <a:p>
            <a:pPr lvl="0" indent="-158400">
              <a:defRPr/>
            </a:pPr>
            <a:endParaRPr kumimoji="1" lang="en-US" altLang="ja-JP" sz="700" dirty="0">
              <a:solidFill>
                <a:sysClr val="windowText" lastClr="000000"/>
              </a:solidFill>
              <a:latin typeface="メイリオ" panose="020B0604030504040204" pitchFamily="50" charset="-128"/>
              <a:ea typeface="メイリオ" panose="020B0604030504040204" pitchFamily="50" charset="-128"/>
            </a:endParaRPr>
          </a:p>
          <a:p>
            <a:pPr lvl="0" indent="-158400">
              <a:defRPr/>
            </a:pPr>
            <a:r>
              <a:rPr kumimoji="1" lang="ja-JP" altLang="en-US" sz="1200" dirty="0">
                <a:solidFill>
                  <a:sysClr val="windowText" lastClr="000000"/>
                </a:solidFill>
                <a:latin typeface="メイリオ" panose="020B0604030504040204" pitchFamily="50" charset="-128"/>
                <a:ea typeface="メイリオ" panose="020B0604030504040204" pitchFamily="50" charset="-128"/>
              </a:rPr>
              <a:t>〇　現状の付加価値額は、</a:t>
            </a:r>
            <a:r>
              <a:rPr kumimoji="1" lang="ja-JP" altLang="en-US" sz="1200" dirty="0">
                <a:solidFill>
                  <a:schemeClr val="tx1"/>
                </a:solidFill>
                <a:latin typeface="メイリオ" panose="020B0604030504040204" pitchFamily="50" charset="-128"/>
                <a:ea typeface="メイリオ" panose="020B0604030504040204" pitchFamily="50" charset="-128"/>
              </a:rPr>
              <a:t>令和４年度データで算出</a:t>
            </a:r>
            <a:r>
              <a:rPr kumimoji="1" lang="ja-JP" altLang="en-US" sz="1200" dirty="0">
                <a:solidFill>
                  <a:sysClr val="windowText" lastClr="000000"/>
                </a:solidFill>
                <a:latin typeface="メイリオ" panose="020B0604030504040204" pitchFamily="50" charset="-128"/>
                <a:ea typeface="メイリオ" panose="020B0604030504040204" pitchFamily="50" charset="-128"/>
              </a:rPr>
              <a:t>しますが</a:t>
            </a:r>
            <a:r>
              <a:rPr lang="ja-JP" altLang="en-US"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、令和４年度データがない場合は、令和３年度データを使うこととなります。その</a:t>
            </a:r>
            <a:endParaRPr lang="en-US" altLang="ja-JP"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endParaRPr>
          </a:p>
          <a:p>
            <a:pPr lvl="0" indent="-158400">
              <a:defRPr/>
            </a:pPr>
            <a:r>
              <a:rPr lang="ja-JP" altLang="en-US"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　場合、目標年度までが４年間となることから、例えば目標年度の付加価値額の拡大率は、以下で算出します。</a:t>
            </a:r>
            <a:endParaRPr lang="en-US" altLang="ja-JP"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endParaRPr>
          </a:p>
          <a:p>
            <a:pPr lvl="0" indent="-158400">
              <a:defRPr/>
            </a:pPr>
            <a:endParaRPr lang="en-US" altLang="ja-JP" sz="6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endParaRPr>
          </a:p>
          <a:p>
            <a:pPr lvl="0" indent="-158400">
              <a:defRPr/>
            </a:pPr>
            <a:r>
              <a:rPr lang="ja-JP" altLang="en-US"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　　　</a:t>
            </a:r>
            <a:r>
              <a:rPr lang="ja-JP" altLang="en-US"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拡大率の補正値 ＝（</a:t>
            </a:r>
            <a:r>
              <a:rPr lang="ja-JP" altLang="ja-JP"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目標年度の付加価値額</a:t>
            </a:r>
            <a:r>
              <a:rPr lang="en-US" altLang="ja-JP"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 </a:t>
            </a:r>
            <a:r>
              <a:rPr lang="ja-JP" altLang="ja-JP"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a:t>
            </a:r>
            <a:r>
              <a:rPr lang="ja-JP" altLang="en-US"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 令和３年度</a:t>
            </a:r>
            <a:r>
              <a:rPr lang="ja-JP" altLang="ja-JP"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の付加価値額</a:t>
            </a:r>
            <a:r>
              <a:rPr lang="ja-JP" altLang="en-US"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a:t>
            </a:r>
            <a:r>
              <a:rPr lang="ja-JP" altLang="ja-JP"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a:t>
            </a:r>
            <a:r>
              <a:rPr lang="ja-JP" altLang="en-US"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 令和３年度</a:t>
            </a:r>
            <a:r>
              <a:rPr lang="ja-JP" altLang="ja-JP"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の付加価値</a:t>
            </a:r>
            <a:r>
              <a:rPr lang="ja-JP" altLang="en-US"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額 </a:t>
            </a:r>
            <a:r>
              <a:rPr lang="ja-JP" altLang="ja-JP"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a:t>
            </a:r>
            <a:r>
              <a:rPr lang="en-US" altLang="ja-JP"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 100 </a:t>
            </a:r>
            <a:r>
              <a:rPr lang="ja-JP" altLang="ja-JP"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a:t>
            </a:r>
            <a:r>
              <a:rPr lang="en-US" altLang="ja-JP" sz="1200" u="sng"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 </a:t>
            </a:r>
            <a:r>
              <a:rPr lang="ja-JP" altLang="en-US" sz="1200" u="sng" spc="-81" dirty="0">
                <a:solidFill>
                  <a:srgbClr val="FF0000"/>
                </a:solidFill>
                <a:uFill>
                  <a:solidFill>
                    <a:schemeClr val="tx1"/>
                  </a:solidFill>
                </a:uFill>
                <a:latin typeface="メイリオ" panose="020B0604030504040204" pitchFamily="50" charset="-128"/>
                <a:ea typeface="メイリオ" panose="020B0604030504040204" pitchFamily="50" charset="-128"/>
                <a:cs typeface="ＭＳ ゴシック" panose="020B0609070205080204" pitchFamily="49" charset="-128"/>
              </a:rPr>
              <a:t>３</a:t>
            </a:r>
            <a:r>
              <a:rPr lang="en-US" altLang="ja-JP" sz="1200" u="sng" spc="-81" dirty="0">
                <a:solidFill>
                  <a:srgbClr val="FF0000"/>
                </a:solidFill>
                <a:uFill>
                  <a:solidFill>
                    <a:schemeClr val="tx1"/>
                  </a:solidFill>
                </a:uFill>
                <a:latin typeface="メイリオ" panose="020B0604030504040204" pitchFamily="50" charset="-128"/>
                <a:ea typeface="メイリオ" panose="020B0604030504040204" pitchFamily="50" charset="-128"/>
                <a:cs typeface="ＭＳ ゴシック" panose="020B0609070205080204" pitchFamily="49" charset="-128"/>
              </a:rPr>
              <a:t>/</a:t>
            </a:r>
            <a:r>
              <a:rPr lang="ja-JP" altLang="en-US" sz="1200" u="sng" spc="-81" dirty="0">
                <a:solidFill>
                  <a:srgbClr val="FF0000"/>
                </a:solidFill>
                <a:uFill>
                  <a:solidFill>
                    <a:schemeClr val="tx1"/>
                  </a:solidFill>
                </a:uFill>
                <a:latin typeface="メイリオ" panose="020B0604030504040204" pitchFamily="50" charset="-128"/>
                <a:ea typeface="メイリオ" panose="020B0604030504040204" pitchFamily="50" charset="-128"/>
                <a:cs typeface="ＭＳ ゴシック" panose="020B0609070205080204" pitchFamily="49" charset="-128"/>
              </a:rPr>
              <a:t>４</a:t>
            </a:r>
            <a:endParaRPr lang="en-US" altLang="ja-JP" sz="1200" u="sng" spc="-81" dirty="0">
              <a:solidFill>
                <a:srgbClr val="FF0000"/>
              </a:solidFill>
              <a:uFill>
                <a:solidFill>
                  <a:schemeClr val="tx1"/>
                </a:solidFill>
              </a:uFill>
              <a:latin typeface="メイリオ" panose="020B0604030504040204" pitchFamily="50" charset="-128"/>
              <a:ea typeface="メイリオ" panose="020B0604030504040204" pitchFamily="50" charset="-128"/>
              <a:cs typeface="ＭＳ ゴシック" panose="020B0609070205080204" pitchFamily="49" charset="-128"/>
            </a:endParaRPr>
          </a:p>
          <a:p>
            <a:pPr lvl="0" indent="-158400">
              <a:defRPr/>
            </a:pPr>
            <a:endParaRPr kumimoji="1" lang="en-US" altLang="ja-JP" sz="700" dirty="0">
              <a:solidFill>
                <a:sysClr val="windowText" lastClr="000000"/>
              </a:solidFill>
              <a:latin typeface="メイリオ" panose="020B0604030504040204" pitchFamily="50" charset="-128"/>
              <a:ea typeface="メイリオ" panose="020B0604030504040204" pitchFamily="50" charset="-128"/>
            </a:endParaRPr>
          </a:p>
          <a:p>
            <a:pPr indent="-158400">
              <a:defRPr/>
            </a:pPr>
            <a:r>
              <a:rPr kumimoji="1" lang="ja-JP" altLang="en-US" sz="1200" spc="-81" dirty="0">
                <a:solidFill>
                  <a:sysClr val="windowText" lastClr="000000"/>
                </a:solidFill>
                <a:latin typeface="メイリオ" panose="020B0604030504040204" pitchFamily="50" charset="-128"/>
                <a:ea typeface="メイリオ" panose="020B0604030504040204" pitchFamily="50" charset="-128"/>
                <a:cs typeface="ＭＳ ゴシック" panose="020B0609070205080204" pitchFamily="49" charset="-128"/>
              </a:rPr>
              <a:t>〇　現状の付加価値額が、</a:t>
            </a:r>
            <a:r>
              <a:rPr lang="ja-JP" altLang="en-US"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収量変動や新型コロナウイルス感染症の影響、自然災害等による影響で大幅に（２割以上）変動していると認められる場</a:t>
            </a:r>
            <a:endParaRPr lang="en-US" altLang="ja-JP"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endParaRPr>
          </a:p>
          <a:p>
            <a:pPr indent="-158400">
              <a:defRPr/>
            </a:pPr>
            <a:r>
              <a:rPr lang="ja-JP" altLang="en-US"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　合、農産物価格・収量を標準値に置き換える等して、補正することができます。</a:t>
            </a:r>
            <a:endParaRPr lang="en-US" altLang="ja-JP"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endParaRPr>
          </a:p>
          <a:p>
            <a:pPr indent="-158400">
              <a:defRPr/>
            </a:pPr>
            <a:endParaRPr lang="en-US" altLang="ja-JP" sz="7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endParaRPr>
          </a:p>
          <a:p>
            <a:pPr indent="-158400">
              <a:defRPr/>
            </a:pPr>
            <a:r>
              <a:rPr kumimoji="1" lang="ja-JP" altLang="en-US" sz="1200" dirty="0">
                <a:solidFill>
                  <a:sysClr val="windowText" lastClr="000000"/>
                </a:solidFill>
                <a:latin typeface="メイリオ" panose="020B0604030504040204" pitchFamily="50" charset="-128"/>
                <a:ea typeface="メイリオ" panose="020B0604030504040204" pitchFamily="50" charset="-128"/>
              </a:rPr>
              <a:t>〇</a:t>
            </a:r>
            <a:r>
              <a:rPr lang="ja-JP" altLang="en-US"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　令和５年の自然災害による被害（被災証明書により被害が証明できるものに限る。）により、当該被害の額が反映される会計年度の付加価値額</a:t>
            </a:r>
            <a:endParaRPr lang="en-US" altLang="ja-JP"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endParaRPr>
          </a:p>
          <a:p>
            <a:pPr indent="-158400">
              <a:defRPr/>
            </a:pPr>
            <a:r>
              <a:rPr lang="ja-JP" altLang="en-US"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　が、令和４年度データに基づく現状の付加価値額より大幅に減少すると認められる場合は、減収額等を証する資料等に基づき、減少額の２割を限</a:t>
            </a:r>
            <a:endParaRPr lang="en-US" altLang="ja-JP"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endParaRPr>
          </a:p>
          <a:p>
            <a:pPr indent="-158400">
              <a:defRPr/>
            </a:pPr>
            <a:r>
              <a:rPr lang="ja-JP" altLang="en-US" sz="1200" spc="-81" dirty="0">
                <a:solidFill>
                  <a:srgbClr val="000000"/>
                </a:solidFill>
                <a:latin typeface="メイリオ" panose="020B0604030504040204" pitchFamily="50" charset="-128"/>
                <a:ea typeface="メイリオ" panose="020B0604030504040204" pitchFamily="50" charset="-128"/>
                <a:cs typeface="ＭＳ ゴシック" panose="020B0609070205080204" pitchFamily="49" charset="-128"/>
              </a:rPr>
              <a:t>　度に令和４年度データに基づく現状の付加価値額から減じた額とすることができます。</a:t>
            </a:r>
            <a:endParaRPr kumimoji="1" lang="ja-JP" altLang="en-US"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68428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pic>
        <p:nvPicPr>
          <p:cNvPr id="1193" name="Picture 3"/>
          <p:cNvPicPr>
            <a:picLocks noChangeAspect="1" noChangeArrowheads="1"/>
          </p:cNvPicPr>
          <p:nvPr/>
        </p:nvPicPr>
        <p:blipFill>
          <a:blip r:embed="rId1"/>
          <a:stretch>
            <a:fillRect/>
          </a:stretch>
        </p:blipFill>
        <p:spPr>
          <a:xfrm>
            <a:off x="329640" y="880696"/>
            <a:ext cx="6480000" cy="4005985"/>
          </a:xfrm>
          <a:prstGeom prst="rect">
            <a:avLst/>
          </a:prstGeom>
          <a:noFill/>
          <a:ln>
            <a:noFill/>
          </a:ln>
          <a:effectLst/>
        </p:spPr>
      </p:pic>
      <p:cxnSp>
        <p:nvCxnSpPr>
          <p:cNvPr id="1194" name="直線コネクタ 20"/>
          <p:cNvCxnSpPr>
            <a:cxnSpLocks/>
          </p:cNvCxnSpPr>
          <p:nvPr/>
        </p:nvCxnSpPr>
        <p:spPr>
          <a:xfrm>
            <a:off x="2519553" y="2566887"/>
            <a:ext cx="4603493" cy="0"/>
          </a:xfrm>
          <a:prstGeom prst="line">
            <a:avLst/>
          </a:prstGeom>
          <a:ln w="25400">
            <a:solidFill>
              <a:srgbClr val="008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1195" name="グループ化 2"/>
          <p:cNvGrpSpPr/>
          <p:nvPr/>
        </p:nvGrpSpPr>
        <p:grpSpPr>
          <a:xfrm>
            <a:off x="4717255" y="2946400"/>
            <a:ext cx="2414481" cy="1713255"/>
            <a:chOff x="4613342" y="2932274"/>
            <a:chExt cx="2376000" cy="3869670"/>
          </a:xfrm>
        </p:grpSpPr>
        <p:cxnSp>
          <p:nvCxnSpPr>
            <p:cNvPr id="1196" name="直線コネクタ 21"/>
            <p:cNvCxnSpPr>
              <a:cxnSpLocks/>
            </p:cNvCxnSpPr>
            <p:nvPr/>
          </p:nvCxnSpPr>
          <p:spPr>
            <a:xfrm>
              <a:off x="4613342" y="6774047"/>
              <a:ext cx="2180608" cy="0"/>
            </a:xfrm>
            <a:prstGeom prst="line">
              <a:avLst/>
            </a:prstGeom>
            <a:ln w="254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197" name="直線コネクタ 22"/>
            <p:cNvCxnSpPr>
              <a:cxnSpLocks/>
            </p:cNvCxnSpPr>
            <p:nvPr/>
          </p:nvCxnSpPr>
          <p:spPr>
            <a:xfrm flipV="1">
              <a:off x="6798064" y="2932274"/>
              <a:ext cx="0" cy="3869670"/>
            </a:xfrm>
            <a:prstGeom prst="line">
              <a:avLst/>
            </a:prstGeom>
            <a:ln w="25400">
              <a:solidFill>
                <a:srgbClr val="0033CC"/>
              </a:solidFill>
            </a:ln>
          </p:spPr>
          <p:style>
            <a:lnRef idx="1">
              <a:schemeClr val="accent1"/>
            </a:lnRef>
            <a:fillRef idx="0">
              <a:schemeClr val="accent1"/>
            </a:fillRef>
            <a:effectRef idx="0">
              <a:schemeClr val="accent1"/>
            </a:effectRef>
            <a:fontRef idx="minor">
              <a:schemeClr val="tx1"/>
            </a:fontRef>
          </p:style>
        </p:cxnSp>
        <p:cxnSp>
          <p:nvCxnSpPr>
            <p:cNvPr id="1198" name="直線コネクタ 23"/>
            <p:cNvCxnSpPr>
              <a:cxnSpLocks/>
            </p:cNvCxnSpPr>
            <p:nvPr/>
          </p:nvCxnSpPr>
          <p:spPr>
            <a:xfrm>
              <a:off x="6793950" y="2957623"/>
              <a:ext cx="195392" cy="0"/>
            </a:xfrm>
            <a:prstGeom prst="line">
              <a:avLst/>
            </a:prstGeom>
            <a:ln w="25400">
              <a:solidFill>
                <a:srgbClr val="0033CC"/>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graphicFrame>
        <p:nvGraphicFramePr>
          <p:cNvPr id="1199" name="表 7"/>
          <p:cNvGraphicFramePr>
            <a:graphicFrameLocks noGrp="1"/>
          </p:cNvGraphicFramePr>
          <p:nvPr>
            <p:extLst>
              <p:ext uri="{D42A27DB-BD31-4B8C-83A1-F6EECF244321}">
                <p14:modId xmlns:p14="http://schemas.microsoft.com/office/powerpoint/2010/main" val="961907129"/>
              </p:ext>
            </p:extLst>
          </p:nvPr>
        </p:nvGraphicFramePr>
        <p:xfrm>
          <a:off x="7123046" y="2371018"/>
          <a:ext cx="2520000" cy="1090791"/>
        </p:xfrm>
        <a:graphic>
          <a:graphicData uri="http://schemas.openxmlformats.org/drawingml/2006/table">
            <a:tbl>
              <a:tblPr/>
              <a:tblGrid>
                <a:gridCol w="468784">
                  <a:extLst>
                    <a:ext uri="{9D8B030D-6E8A-4147-A177-3AD203B41FA5}"/>
                  </a:extLst>
                </a:gridCol>
                <a:gridCol w="936104">
                  <a:extLst>
                    <a:ext uri="{9D8B030D-6E8A-4147-A177-3AD203B41FA5}"/>
                  </a:extLst>
                </a:gridCol>
                <a:gridCol w="1115112">
                  <a:extLst>
                    <a:ext uri="{9D8B030D-6E8A-4147-A177-3AD203B41FA5}"/>
                  </a:extLst>
                </a:gridCol>
              </a:tblGrid>
              <a:tr h="363597">
                <a:tc>
                  <a:txBody>
                    <a:bodyPr/>
                    <a:lstStyle/>
                    <a:p>
                      <a:pPr algn="ctr" fontAlgn="ctr"/>
                      <a:r>
                        <a:rPr lang="en-US" sz="1200" b="0" i="0" u="none" strike="noStrike" dirty="0">
                          <a:effectLst/>
                          <a:latin typeface="Meiryo UI" panose="020B0604030504040204" pitchFamily="50" charset="-128"/>
                          <a:ea typeface="Meiryo UI" panose="020B0604030504040204" pitchFamily="50" charset="-128"/>
                        </a:rPr>
                        <a:t>（Ａ）</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収入総額</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fontAlgn="ctr"/>
                      <a:r>
                        <a:rPr lang="en-US" altLang="ja-JP" sz="1200" b="0" i="0" u="none" strike="noStrike" dirty="0">
                          <a:effectLst/>
                          <a:latin typeface="Meiryo UI" panose="020B0604030504040204" pitchFamily="50" charset="-128"/>
                          <a:ea typeface="Meiryo UI" panose="020B0604030504040204" pitchFamily="50" charset="-128"/>
                        </a:rPr>
                        <a:t>26,803,000</a:t>
                      </a:r>
                      <a:r>
                        <a:rPr lang="ja-JP" altLang="en-US" sz="1200" b="0" i="0" u="none" strike="noStrike" dirty="0">
                          <a:effectLst/>
                          <a:latin typeface="Meiryo UI" panose="020B0604030504040204" pitchFamily="50" charset="-128"/>
                          <a:ea typeface="Meiryo UI" panose="020B0604030504040204" pitchFamily="50" charset="-128"/>
                        </a:rPr>
                        <a:t>円　</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extLst>
              </a:tr>
              <a:tr h="363597">
                <a:tc>
                  <a:txBody>
                    <a:bodyPr/>
                    <a:lstStyle/>
                    <a:p>
                      <a:pPr algn="ctr" fontAlgn="ctr"/>
                      <a:r>
                        <a:rPr lang="en-US" sz="1200" b="0" i="0" u="none" strike="noStrike" dirty="0">
                          <a:effectLst/>
                          <a:latin typeface="Meiryo UI" panose="020B0604030504040204" pitchFamily="50" charset="-128"/>
                          <a:ea typeface="Meiryo UI" panose="020B0604030504040204" pitchFamily="50" charset="-128"/>
                        </a:rPr>
                        <a:t>（Ｂ）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DEE8"/>
                    </a:solid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費用総額</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DEE8"/>
                    </a:solidFill>
                  </a:tcPr>
                </a:tc>
                <a:tc>
                  <a:txBody>
                    <a:bodyPr/>
                    <a:lstStyle/>
                    <a:p>
                      <a:pPr algn="ctr" fontAlgn="ctr"/>
                      <a:r>
                        <a:rPr lang="en-US" altLang="ja-JP" sz="1200" b="0" i="0" u="none" strike="noStrike" dirty="0">
                          <a:effectLst/>
                          <a:latin typeface="Meiryo UI" panose="020B0604030504040204" pitchFamily="50" charset="-128"/>
                          <a:ea typeface="Meiryo UI" panose="020B0604030504040204" pitchFamily="50" charset="-128"/>
                        </a:rPr>
                        <a:t>16,824,000</a:t>
                      </a:r>
                      <a:r>
                        <a:rPr lang="ja-JP" altLang="en-US" sz="1200" b="0" i="0" u="none" strike="noStrike" dirty="0">
                          <a:effectLst/>
                          <a:latin typeface="Meiryo UI" panose="020B0604030504040204" pitchFamily="50" charset="-128"/>
                          <a:ea typeface="Meiryo UI" panose="020B0604030504040204" pitchFamily="50" charset="-128"/>
                        </a:rPr>
                        <a:t>円</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DEE8"/>
                    </a:solidFill>
                  </a:tcPr>
                </a:tc>
                <a:extLst>
                  <a:ext uri="{0D108BD9-81ED-4DB2-BD59-A6C34878D82A}"/>
                </a:extLst>
              </a:tr>
              <a:tr h="363597">
                <a:tc>
                  <a:txBody>
                    <a:bodyPr/>
                    <a:lstStyle/>
                    <a:p>
                      <a:pPr algn="ctr" fontAlgn="ctr"/>
                      <a:r>
                        <a:rPr lang="en-US" sz="1200" b="0" i="0" u="none" strike="noStrike" dirty="0">
                          <a:effectLst/>
                          <a:latin typeface="Meiryo UI" panose="020B0604030504040204" pitchFamily="50" charset="-128"/>
                          <a:ea typeface="Meiryo UI" panose="020B0604030504040204" pitchFamily="50" charset="-128"/>
                        </a:rPr>
                        <a:t>（Ｃ）</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人件費</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a:t>
                      </a:r>
                      <a:r>
                        <a:rPr lang="en-US" altLang="ja-JP" sz="1200" b="0" i="0" u="none" strike="noStrike" dirty="0">
                          <a:effectLst/>
                          <a:latin typeface="Meiryo UI" panose="020B0604030504040204" pitchFamily="50" charset="-128"/>
                          <a:ea typeface="Meiryo UI" panose="020B0604030504040204" pitchFamily="50" charset="-128"/>
                        </a:rPr>
                        <a:t>365,000</a:t>
                      </a:r>
                      <a:r>
                        <a:rPr lang="ja-JP" altLang="en-US" sz="1200" b="0" i="0" u="none" strike="noStrike" dirty="0">
                          <a:effectLst/>
                          <a:latin typeface="Meiryo UI" panose="020B0604030504040204" pitchFamily="50" charset="-128"/>
                          <a:ea typeface="Meiryo UI" panose="020B0604030504040204" pitchFamily="50" charset="-128"/>
                        </a:rPr>
                        <a:t>円</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extLst>
                  <a:ext uri="{0D108BD9-81ED-4DB2-BD59-A6C34878D82A}"/>
                </a:extLst>
              </a:tr>
            </a:tbl>
          </a:graphicData>
        </a:graphic>
      </p:graphicFrame>
      <p:sp>
        <p:nvSpPr>
          <p:cNvPr id="1200" name="下矢印 36"/>
          <p:cNvSpPr/>
          <p:nvPr/>
        </p:nvSpPr>
        <p:spPr>
          <a:xfrm>
            <a:off x="7879862" y="4147169"/>
            <a:ext cx="1069196" cy="379963"/>
          </a:xfrm>
          <a:prstGeom prst="downArrow">
            <a:avLst/>
          </a:prstGeom>
          <a:gradFill>
            <a:gsLst>
              <a:gs pos="100000">
                <a:schemeClr val="accent1">
                  <a:satMod val="110000"/>
                </a:schemeClr>
              </a:gs>
              <a:gs pos="100000">
                <a:schemeClr val="accent1">
                  <a:lumMod val="99000"/>
                  <a:satMod val="120000"/>
                  <a:shade val="78000"/>
                </a:schemeClr>
              </a:gs>
            </a:gsLst>
            <a:lin ang="5400000" scaled="0"/>
            <a:tileRect/>
          </a:gradFill>
          <a:effectLst/>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ja-JP" altLang="en-US">
              <a:latin typeface="メイリオ" panose="020B0604030504040204" pitchFamily="50" charset="-128"/>
              <a:ea typeface="メイリオ" panose="020B0604030504040204" pitchFamily="50" charset="-128"/>
            </a:endParaRPr>
          </a:p>
        </p:txBody>
      </p:sp>
      <p:sp>
        <p:nvSpPr>
          <p:cNvPr id="1201" name="テキスト ボックス 17"/>
          <p:cNvSpPr txBox="1"/>
          <p:nvPr/>
        </p:nvSpPr>
        <p:spPr>
          <a:xfrm>
            <a:off x="7147063" y="5021260"/>
            <a:ext cx="2683917" cy="1154162"/>
          </a:xfrm>
          <a:prstGeom prst="rect">
            <a:avLst/>
          </a:prstGeom>
          <a:noFill/>
        </p:spPr>
        <p:txBody>
          <a:bodyPr wrap="square" rtlCol="0">
            <a:spAutoFit/>
          </a:bodyPr>
          <a:lstStyle/>
          <a:p>
            <a:r>
              <a:rPr lang="en-US" altLang="ja-JP" sz="1400" b="1" dirty="0">
                <a:latin typeface="メイリオ" panose="020B0604030504040204" pitchFamily="50" charset="-128"/>
                <a:ea typeface="メイリオ" panose="020B0604030504040204" pitchFamily="50" charset="-128"/>
              </a:rPr>
              <a:t>  A - B + C  </a:t>
            </a:r>
          </a:p>
          <a:p>
            <a:pPr>
              <a:spcBef>
                <a:spcPts val="600"/>
              </a:spcBef>
            </a:pP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 26,803,000</a:t>
            </a: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- 16,824,000</a:t>
            </a:r>
          </a:p>
          <a:p>
            <a:pPr>
              <a:spcBef>
                <a:spcPts val="600"/>
              </a:spcBef>
            </a:pP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 365,000</a:t>
            </a:r>
            <a:r>
              <a:rPr lang="ja-JP" altLang="en-US" sz="1200" dirty="0">
                <a:latin typeface="メイリオ" panose="020B0604030504040204" pitchFamily="50" charset="-128"/>
                <a:ea typeface="メイリオ" panose="020B0604030504040204" pitchFamily="50" charset="-128"/>
              </a:rPr>
              <a:t> </a:t>
            </a:r>
            <a:endParaRPr lang="en-US" altLang="ja-JP" sz="1200" dirty="0">
              <a:latin typeface="メイリオ" panose="020B0604030504040204" pitchFamily="50" charset="-128"/>
              <a:ea typeface="メイリオ" panose="020B0604030504040204" pitchFamily="50" charset="-128"/>
            </a:endParaRPr>
          </a:p>
          <a:p>
            <a:pPr>
              <a:spcBef>
                <a:spcPts val="600"/>
              </a:spcBef>
            </a:pPr>
            <a:r>
              <a:rPr lang="en-US" altLang="ja-JP" sz="1200" dirty="0">
                <a:latin typeface="メイリオ" panose="020B0604030504040204" pitchFamily="50" charset="-128"/>
                <a:ea typeface="メイリオ" panose="020B0604030504040204" pitchFamily="50" charset="-128"/>
              </a:rPr>
              <a:t>   = </a:t>
            </a:r>
            <a:r>
              <a:rPr lang="en-US" altLang="ja-JP" sz="1600" b="1" u="sng" dirty="0">
                <a:latin typeface="メイリオ" panose="020B0604030504040204" pitchFamily="50" charset="-128"/>
                <a:ea typeface="メイリオ" panose="020B0604030504040204" pitchFamily="50" charset="-128"/>
              </a:rPr>
              <a:t>10,344,000 </a:t>
            </a:r>
            <a:r>
              <a:rPr lang="ja-JP" altLang="en-US" sz="1600" b="1" u="sng" dirty="0">
                <a:latin typeface="メイリオ" panose="020B0604030504040204" pitchFamily="50" charset="-128"/>
                <a:ea typeface="メイリオ" panose="020B0604030504040204" pitchFamily="50" charset="-128"/>
              </a:rPr>
              <a:t>円</a:t>
            </a:r>
          </a:p>
        </p:txBody>
      </p:sp>
      <p:sp>
        <p:nvSpPr>
          <p:cNvPr id="1202" name="角丸四角形 39"/>
          <p:cNvSpPr/>
          <p:nvPr/>
        </p:nvSpPr>
        <p:spPr>
          <a:xfrm>
            <a:off x="7131737" y="4807422"/>
            <a:ext cx="2556000" cy="1368000"/>
          </a:xfrm>
          <a:prstGeom prst="roundRect">
            <a:avLst>
              <a:gd name="adj" fmla="val 4013"/>
            </a:avLst>
          </a:prstGeom>
          <a:noFill/>
          <a:ln w="28575">
            <a:solidFill>
              <a:schemeClr val="accent1">
                <a:lumMod val="75000"/>
              </a:schemeClr>
            </a:solidFill>
          </a:ln>
        </p:spPr>
        <p:style>
          <a:lnRef idx="2">
            <a:schemeClr val="dk1"/>
          </a:lnRef>
          <a:fillRef idx="1">
            <a:schemeClr val="lt1"/>
          </a:fillRef>
          <a:effectRef idx="0">
            <a:schemeClr val="dk1"/>
          </a:effectRef>
          <a:fontRef idx="minor">
            <a:schemeClr val="dk1"/>
          </a:fontRef>
        </p:style>
        <p:txBody>
          <a:bodyPr vert="eaVert" lIns="68415" tIns="34208" rIns="68415" bIns="34208" anchor="ctr"/>
          <a:lstStyle/>
          <a:p>
            <a:pPr algn="ctr" defTabSz="957816">
              <a:defRPr/>
            </a:pPr>
            <a:endParaRPr lang="ja-JP" altLang="en-US" dirty="0">
              <a:solidFill>
                <a:srgbClr val="FF0000"/>
              </a:soli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endParaRPr>
          </a:p>
        </p:txBody>
      </p:sp>
      <p:sp>
        <p:nvSpPr>
          <p:cNvPr id="1203" name="角丸四角形 40"/>
          <p:cNvSpPr/>
          <p:nvPr/>
        </p:nvSpPr>
        <p:spPr>
          <a:xfrm>
            <a:off x="7725737" y="4659655"/>
            <a:ext cx="1368000" cy="292100"/>
          </a:xfrm>
          <a:prstGeom prst="roundRect">
            <a:avLst>
              <a:gd name="adj" fmla="val 0"/>
            </a:avLst>
          </a:prstGeom>
          <a:solidFill>
            <a:srgbClr val="00B050"/>
          </a:solidFill>
          <a:ln>
            <a:solidFill>
              <a:srgbClr val="00B050"/>
            </a:solidFill>
          </a:ln>
        </p:spPr>
        <p:style>
          <a:lnRef idx="2">
            <a:schemeClr val="dk1"/>
          </a:lnRef>
          <a:fillRef idx="1">
            <a:schemeClr val="lt1"/>
          </a:fillRef>
          <a:effectRef idx="0">
            <a:schemeClr val="dk1"/>
          </a:effectRef>
          <a:fontRef idx="minor">
            <a:schemeClr val="dk1"/>
          </a:fontRef>
        </p:style>
        <p:txBody>
          <a:bodyPr lIns="95782" tIns="47891" rIns="95782" bIns="47891" anchor="ctr"/>
          <a:lstStyle/>
          <a:p>
            <a:pPr algn="ctr" defTabSz="957816">
              <a:defRPr/>
            </a:pPr>
            <a:r>
              <a:rPr lang="ja-JP" altLang="en-US" sz="1400" b="1" dirty="0">
                <a:solidFill>
                  <a:schemeClr val="bg1"/>
                </a:solidFill>
                <a:latin typeface="メイリオ" panose="020B0604030504040204" pitchFamily="50" charset="-128"/>
                <a:ea typeface="メイリオ" panose="020B0604030504040204" pitchFamily="50" charset="-128"/>
              </a:rPr>
              <a:t>付加価値額</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grpSp>
        <p:nvGrpSpPr>
          <p:cNvPr id="1204" name="グループ化 3"/>
          <p:cNvGrpSpPr/>
          <p:nvPr/>
        </p:nvGrpSpPr>
        <p:grpSpPr>
          <a:xfrm flipV="1">
            <a:off x="4733967" y="2117770"/>
            <a:ext cx="2405790" cy="1182897"/>
            <a:chOff x="4637334" y="3386738"/>
            <a:chExt cx="2490415" cy="437330"/>
          </a:xfrm>
        </p:grpSpPr>
        <p:cxnSp>
          <p:nvCxnSpPr>
            <p:cNvPr id="1205" name="直線コネクタ 28"/>
            <p:cNvCxnSpPr>
              <a:cxnSpLocks/>
            </p:cNvCxnSpPr>
            <p:nvPr/>
          </p:nvCxnSpPr>
          <p:spPr>
            <a:xfrm flipV="1">
              <a:off x="6832540" y="3389672"/>
              <a:ext cx="295209" cy="0"/>
            </a:xfrm>
            <a:prstGeom prst="line">
              <a:avLst/>
            </a:prstGeom>
            <a:ln w="25400">
              <a:solidFill>
                <a:srgbClr val="FF996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206" name="直線コネクタ 25"/>
            <p:cNvCxnSpPr>
              <a:cxnSpLocks/>
            </p:cNvCxnSpPr>
            <p:nvPr/>
          </p:nvCxnSpPr>
          <p:spPr>
            <a:xfrm flipV="1">
              <a:off x="6832540" y="3386738"/>
              <a:ext cx="0" cy="437330"/>
            </a:xfrm>
            <a:prstGeom prst="line">
              <a:avLst/>
            </a:prstGeom>
            <a:ln w="25400">
              <a:solidFill>
                <a:srgbClr val="FF9966"/>
              </a:solidFill>
            </a:ln>
          </p:spPr>
          <p:style>
            <a:lnRef idx="1">
              <a:schemeClr val="accent1"/>
            </a:lnRef>
            <a:fillRef idx="0">
              <a:schemeClr val="accent1"/>
            </a:fillRef>
            <a:effectRef idx="0">
              <a:schemeClr val="accent1"/>
            </a:effectRef>
            <a:fontRef idx="minor">
              <a:schemeClr val="tx1"/>
            </a:fontRef>
          </p:style>
        </p:cxnSp>
        <p:cxnSp>
          <p:nvCxnSpPr>
            <p:cNvPr id="1207" name="直線コネクタ 27"/>
            <p:cNvCxnSpPr>
              <a:cxnSpLocks/>
            </p:cNvCxnSpPr>
            <p:nvPr/>
          </p:nvCxnSpPr>
          <p:spPr>
            <a:xfrm flipV="1">
              <a:off x="4637334" y="3821720"/>
              <a:ext cx="2195206" cy="0"/>
            </a:xfrm>
            <a:prstGeom prst="line">
              <a:avLst/>
            </a:prstGeom>
            <a:ln w="25400">
              <a:solidFill>
                <a:srgbClr val="FF9966"/>
              </a:solidFill>
            </a:ln>
          </p:spPr>
          <p:style>
            <a:lnRef idx="1">
              <a:schemeClr val="accent1"/>
            </a:lnRef>
            <a:fillRef idx="0">
              <a:schemeClr val="accent1"/>
            </a:fillRef>
            <a:effectRef idx="0">
              <a:schemeClr val="accent1"/>
            </a:effectRef>
            <a:fontRef idx="minor">
              <a:schemeClr val="tx1"/>
            </a:fontRef>
          </p:style>
        </p:cxnSp>
      </p:grpSp>
      <p:sp>
        <p:nvSpPr>
          <p:cNvPr id="1208" name="テキスト ボックス 32"/>
          <p:cNvSpPr txBox="1"/>
          <p:nvPr/>
        </p:nvSpPr>
        <p:spPr>
          <a:xfrm>
            <a:off x="7000076" y="3590166"/>
            <a:ext cx="2956258" cy="461665"/>
          </a:xfrm>
          <a:prstGeom prst="rect">
            <a:avLst/>
          </a:prstGeom>
          <a:noFill/>
        </p:spPr>
        <p:txBody>
          <a:bodyPr wrap="square" rtlCol="0">
            <a:spAutoFit/>
          </a:bodyPr>
          <a:lstStyle/>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　収入総額に雑収入のうち農業外収</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　入は含めない（補助金収入は含む。）。</a:t>
            </a:r>
            <a:endParaRPr kumimoji="1" lang="en-US" altLang="ja-JP" sz="1200" dirty="0">
              <a:latin typeface="メイリオ" panose="020B0604030504040204" pitchFamily="50" charset="-128"/>
              <a:ea typeface="メイリオ" panose="020B0604030504040204" pitchFamily="50" charset="-128"/>
            </a:endParaRPr>
          </a:p>
        </p:txBody>
      </p:sp>
      <p:sp>
        <p:nvSpPr>
          <p:cNvPr id="1209" name="テキスト ボックス 30"/>
          <p:cNvSpPr txBox="1"/>
          <p:nvPr/>
        </p:nvSpPr>
        <p:spPr>
          <a:xfrm>
            <a:off x="1250504" y="217249"/>
            <a:ext cx="7410520" cy="334313"/>
          </a:xfrm>
          <a:prstGeom prst="rect">
            <a:avLst/>
          </a:prstGeom>
          <a:solidFill>
            <a:schemeClr val="accent6">
              <a:lumMod val="40000"/>
              <a:lumOff val="60000"/>
            </a:schemeClr>
          </a:solidFill>
          <a:ln>
            <a:solidFill>
              <a:schemeClr val="tx1"/>
            </a:solidFill>
          </a:ln>
        </p:spPr>
        <p:txBody>
          <a:bodyPr wrap="square" tIns="72000">
            <a:spAutoFit/>
          </a:bodyPr>
          <a:lstStyle/>
          <a:p>
            <a:pPr algn="ctr">
              <a:defRPr/>
            </a:pPr>
            <a:r>
              <a:rPr lang="ja-JP" altLang="en-US" sz="1400" dirty="0">
                <a:latin typeface="メイリオ" panose="020B0604030504040204" pitchFamily="50" charset="-128"/>
                <a:ea typeface="メイリオ" panose="020B0604030504040204" pitchFamily="50" charset="-128"/>
              </a:rPr>
              <a:t>青色申告決算書（損益計算書）からの付加価値額の算出方法（例）</a:t>
            </a:r>
            <a:r>
              <a:rPr lang="ja-JP" altLang="en-US" sz="1400" dirty="0">
                <a:solidFill>
                  <a:schemeClr val="tx1"/>
                </a:solidFill>
                <a:latin typeface="メイリオ" panose="020B0604030504040204" pitchFamily="50" charset="-128"/>
                <a:ea typeface="メイリオ" panose="020B0604030504040204" pitchFamily="50" charset="-128"/>
              </a:rPr>
              <a:t>（個人の場合）</a:t>
            </a:r>
            <a:endParaRPr lang="ja-JP" altLang="en-US" sz="1400" dirty="0">
              <a:latin typeface="メイリオ" panose="020B0604030504040204" pitchFamily="50" charset="-128"/>
              <a:ea typeface="メイリオ" panose="020B0604030504040204" pitchFamily="50" charset="-128"/>
            </a:endParaRPr>
          </a:p>
        </p:txBody>
      </p:sp>
      <p:sp>
        <p:nvSpPr>
          <p:cNvPr id="1210" name="四角形: 角を丸くする 31"/>
          <p:cNvSpPr/>
          <p:nvPr/>
        </p:nvSpPr>
        <p:spPr>
          <a:xfrm>
            <a:off x="9526948" y="6478948"/>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400" dirty="0">
                <a:solidFill>
                  <a:schemeClr val="tx1"/>
                </a:solidFill>
                <a:latin typeface="メイリオ" panose="020B0604030504040204" pitchFamily="50" charset="-128"/>
                <a:ea typeface="メイリオ" panose="020B0604030504040204" pitchFamily="50" charset="-128"/>
              </a:rPr>
              <a:t>６</a:t>
            </a:r>
            <a:endParaRPr kumimoji="1" lang="ja-JP" altLang="en-US" sz="1200" dirty="0">
              <a:solidFill>
                <a:schemeClr val="tx1"/>
              </a:solidFill>
              <a:latin typeface="メイリオ" panose="020B0604030504040204" pitchFamily="50" charset="-128"/>
              <a:ea typeface="メイリオ" panose="020B0604030504040204" pitchFamily="50" charset="-128"/>
            </a:endParaRPr>
          </a:p>
        </p:txBody>
      </p:sp>
      <p:sp>
        <p:nvSpPr>
          <p:cNvPr id="1211" name="正方形/長方形 43"/>
          <p:cNvSpPr/>
          <p:nvPr/>
        </p:nvSpPr>
        <p:spPr>
          <a:xfrm>
            <a:off x="352487" y="5082550"/>
            <a:ext cx="6580692" cy="461665"/>
          </a:xfrm>
          <a:prstGeom prst="rect">
            <a:avLst/>
          </a:prstGeom>
          <a:noFill/>
        </p:spPr>
        <p:txBody>
          <a:bodyPr wrap="square">
            <a:spAutoFit/>
          </a:bodyPr>
          <a:lstStyle/>
          <a:p>
            <a:pPr>
              <a:tabLst>
                <a:tab pos="173038" algn="l"/>
              </a:tabLst>
              <a:defRPr/>
            </a:pPr>
            <a:r>
              <a:rPr lang="en-US" altLang="ja-JP" sz="1200" dirty="0">
                <a:solidFill>
                  <a:prstClr val="black"/>
                </a:solidFill>
                <a:latin typeface="メイリオ" panose="020B0604030504040204" pitchFamily="50" charset="-128"/>
                <a:ea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rPr>
              <a:t>　青色申告をしていない場合は、帳簿や伝票等を用いて、青色申告決算書に該当する科目</a:t>
            </a:r>
            <a:endParaRPr lang="en-US" altLang="ja-JP" sz="1200" dirty="0">
              <a:solidFill>
                <a:prstClr val="black"/>
              </a:solidFill>
              <a:latin typeface="メイリオ" panose="020B0604030504040204" pitchFamily="50" charset="-128"/>
              <a:ea typeface="メイリオ" panose="020B0604030504040204" pitchFamily="50" charset="-128"/>
            </a:endParaRPr>
          </a:p>
          <a:p>
            <a:pPr>
              <a:tabLst>
                <a:tab pos="173038" algn="l"/>
              </a:tabLst>
              <a:defRPr/>
            </a:pPr>
            <a:r>
              <a:rPr lang="ja-JP" altLang="en-US" sz="1200" dirty="0">
                <a:solidFill>
                  <a:prstClr val="black"/>
                </a:solidFill>
                <a:latin typeface="メイリオ" panose="020B0604030504040204" pitchFamily="50" charset="-128"/>
                <a:ea typeface="メイリオ" panose="020B0604030504040204" pitchFamily="50" charset="-128"/>
              </a:rPr>
              <a:t>　の金額を求め、算出する。</a:t>
            </a:r>
            <a:endParaRPr lang="ja-JP" altLang="en-US"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242015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pic>
        <p:nvPicPr>
          <p:cNvPr id="1217" name="図 6"/>
          <p:cNvPicPr>
            <a:picLocks noChangeAspect="1"/>
          </p:cNvPicPr>
          <p:nvPr/>
        </p:nvPicPr>
        <p:blipFill>
          <a:blip r:embed="rId1"/>
          <a:stretch>
            <a:fillRect/>
          </a:stretch>
        </p:blipFill>
        <p:spPr>
          <a:xfrm>
            <a:off x="335856" y="725663"/>
            <a:ext cx="6480000" cy="5989115"/>
          </a:xfrm>
          <a:prstGeom prst="rect">
            <a:avLst/>
          </a:prstGeom>
        </p:spPr>
      </p:pic>
      <p:cxnSp>
        <p:nvCxnSpPr>
          <p:cNvPr id="1218" name="直線コネクタ 23"/>
          <p:cNvCxnSpPr>
            <a:cxnSpLocks/>
          </p:cNvCxnSpPr>
          <p:nvPr/>
        </p:nvCxnSpPr>
        <p:spPr>
          <a:xfrm>
            <a:off x="7011628" y="2441201"/>
            <a:ext cx="173126" cy="0"/>
          </a:xfrm>
          <a:prstGeom prst="line">
            <a:avLst/>
          </a:prstGeom>
          <a:ln w="25400">
            <a:solidFill>
              <a:srgbClr val="0000FF"/>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219" name="直線コネクタ 28"/>
          <p:cNvCxnSpPr>
            <a:cxnSpLocks/>
          </p:cNvCxnSpPr>
          <p:nvPr/>
        </p:nvCxnSpPr>
        <p:spPr>
          <a:xfrm>
            <a:off x="6926895" y="2827340"/>
            <a:ext cx="257540" cy="0"/>
          </a:xfrm>
          <a:prstGeom prst="straightConnector1">
            <a:avLst/>
          </a:prstGeom>
          <a:ln w="25400">
            <a:solidFill>
              <a:srgbClr val="FF9966"/>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220" name="テキスト ボックス 17"/>
          <p:cNvSpPr txBox="1"/>
          <p:nvPr/>
        </p:nvSpPr>
        <p:spPr>
          <a:xfrm>
            <a:off x="7184435" y="5021020"/>
            <a:ext cx="2595701" cy="1154162"/>
          </a:xfrm>
          <a:prstGeom prst="rect">
            <a:avLst/>
          </a:prstGeom>
          <a:noFill/>
        </p:spPr>
        <p:txBody>
          <a:bodyPr wrap="square" rtlCol="0">
            <a:spAutoFit/>
          </a:bodyPr>
          <a:lstStyle/>
          <a:p>
            <a:r>
              <a:rPr lang="en-US" altLang="ja-JP" sz="1400" b="1" dirty="0">
                <a:latin typeface="メイリオ" panose="020B0604030504040204" pitchFamily="50" charset="-128"/>
                <a:ea typeface="メイリオ" panose="020B0604030504040204" pitchFamily="50" charset="-128"/>
              </a:rPr>
              <a:t> A - B </a:t>
            </a:r>
            <a:r>
              <a:rPr lang="ja-JP" altLang="en-US" sz="1400" b="1" dirty="0">
                <a:latin typeface="メイリオ" panose="020B0604030504040204" pitchFamily="50" charset="-128"/>
                <a:ea typeface="メイリオ" panose="020B0604030504040204" pitchFamily="50" charset="-128"/>
              </a:rPr>
              <a:t>（営業利益）</a:t>
            </a:r>
            <a:r>
              <a:rPr lang="en-US" altLang="ja-JP" sz="1400" b="1" dirty="0">
                <a:latin typeface="メイリオ" panose="020B0604030504040204" pitchFamily="50" charset="-128"/>
                <a:ea typeface="メイリオ" panose="020B0604030504040204" pitchFamily="50" charset="-128"/>
              </a:rPr>
              <a:t>+ C  </a:t>
            </a:r>
          </a:p>
          <a:p>
            <a:pPr>
              <a:spcBef>
                <a:spcPts val="600"/>
              </a:spcBef>
            </a:pP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117,945,000</a:t>
            </a:r>
            <a:r>
              <a:rPr lang="ja-JP" altLang="en-US" sz="1200" dirty="0">
                <a:latin typeface="メイリオ" panose="020B0604030504040204" pitchFamily="50" charset="-128"/>
                <a:ea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rPr>
              <a:t>– 111,889,000</a:t>
            </a:r>
            <a:r>
              <a:rPr lang="ja-JP" altLang="en-US" sz="1200" dirty="0">
                <a:latin typeface="メイリオ" panose="020B0604030504040204" pitchFamily="50" charset="-128"/>
                <a:ea typeface="メイリオ" panose="020B0604030504040204" pitchFamily="50" charset="-128"/>
              </a:rPr>
              <a:t> </a:t>
            </a:r>
            <a:endParaRPr lang="en-US" altLang="ja-JP" sz="1200" dirty="0">
              <a:latin typeface="メイリオ" panose="020B0604030504040204" pitchFamily="50" charset="-128"/>
              <a:ea typeface="メイリオ" panose="020B0604030504040204" pitchFamily="50" charset="-128"/>
            </a:endParaRPr>
          </a:p>
          <a:p>
            <a:pPr>
              <a:spcBef>
                <a:spcPts val="600"/>
              </a:spcBef>
            </a:pPr>
            <a:r>
              <a:rPr lang="ja-JP" altLang="en-US" sz="1200" dirty="0">
                <a:latin typeface="メイリオ" panose="020B0604030504040204" pitchFamily="50" charset="-128"/>
                <a:ea typeface="メイリオ" panose="020B0604030504040204" pitchFamily="50" charset="-128"/>
              </a:rPr>
              <a:t>　  ＋ </a:t>
            </a:r>
            <a:r>
              <a:rPr lang="en-US" altLang="ja-JP" sz="1200" dirty="0">
                <a:latin typeface="メイリオ" panose="020B0604030504040204" pitchFamily="50" charset="-128"/>
                <a:ea typeface="メイリオ" panose="020B0604030504040204" pitchFamily="50" charset="-128"/>
              </a:rPr>
              <a:t>22,702,600</a:t>
            </a:r>
          </a:p>
          <a:p>
            <a:pPr>
              <a:spcBef>
                <a:spcPts val="600"/>
              </a:spcBef>
            </a:pPr>
            <a:r>
              <a:rPr lang="en-US" altLang="ja-JP" sz="1200"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a:t>
            </a:r>
            <a:r>
              <a:rPr lang="en-US" altLang="ja-JP" sz="1600" b="1" u="sng" dirty="0">
                <a:latin typeface="メイリオ" panose="020B0604030504040204" pitchFamily="50" charset="-128"/>
                <a:ea typeface="メイリオ" panose="020B0604030504040204" pitchFamily="50" charset="-128"/>
              </a:rPr>
              <a:t>28,758,600</a:t>
            </a:r>
            <a:r>
              <a:rPr lang="ja-JP" altLang="en-US" sz="1600" b="1" u="sng" dirty="0">
                <a:latin typeface="メイリオ" panose="020B0604030504040204" pitchFamily="50" charset="-128"/>
                <a:ea typeface="メイリオ" panose="020B0604030504040204" pitchFamily="50" charset="-128"/>
              </a:rPr>
              <a:t>円</a:t>
            </a:r>
          </a:p>
        </p:txBody>
      </p:sp>
      <p:sp>
        <p:nvSpPr>
          <p:cNvPr id="1221" name="角丸四角形 39"/>
          <p:cNvSpPr/>
          <p:nvPr/>
        </p:nvSpPr>
        <p:spPr>
          <a:xfrm>
            <a:off x="7134171" y="4804996"/>
            <a:ext cx="2624860" cy="1368000"/>
          </a:xfrm>
          <a:prstGeom prst="roundRect">
            <a:avLst>
              <a:gd name="adj" fmla="val 4013"/>
            </a:avLst>
          </a:prstGeom>
          <a:noFill/>
          <a:ln w="28575">
            <a:solidFill>
              <a:schemeClr val="accent1">
                <a:lumMod val="75000"/>
              </a:schemeClr>
            </a:solidFill>
          </a:ln>
        </p:spPr>
        <p:style>
          <a:lnRef idx="2">
            <a:schemeClr val="dk1"/>
          </a:lnRef>
          <a:fillRef idx="1">
            <a:schemeClr val="lt1"/>
          </a:fillRef>
          <a:effectRef idx="0">
            <a:schemeClr val="dk1"/>
          </a:effectRef>
          <a:fontRef idx="minor">
            <a:schemeClr val="dk1"/>
          </a:fontRef>
        </p:style>
        <p:txBody>
          <a:bodyPr vert="eaVert" lIns="68415" tIns="34208" rIns="68415" bIns="34208" anchor="ctr"/>
          <a:lstStyle/>
          <a:p>
            <a:pPr algn="ctr" defTabSz="957816">
              <a:defRPr/>
            </a:pPr>
            <a:endParaRPr lang="ja-JP" altLang="en-US" dirty="0">
              <a:solidFill>
                <a:srgbClr val="FF0000"/>
              </a:solidFill>
              <a:effectLst>
                <a:outerShdw blurRad="50800" dist="38100" dir="2700000" algn="tl" rotWithShape="0">
                  <a:prstClr val="black">
                    <a:alpha val="40000"/>
                  </a:prstClr>
                </a:outerShdw>
              </a:effectLst>
              <a:latin typeface="メイリオ" panose="020B0604030504040204" pitchFamily="50" charset="-128"/>
              <a:ea typeface="メイリオ" panose="020B0604030504040204" pitchFamily="50" charset="-128"/>
            </a:endParaRPr>
          </a:p>
        </p:txBody>
      </p:sp>
      <p:sp>
        <p:nvSpPr>
          <p:cNvPr id="1222" name="角丸四角形 40"/>
          <p:cNvSpPr/>
          <p:nvPr/>
        </p:nvSpPr>
        <p:spPr>
          <a:xfrm>
            <a:off x="7717584" y="4664542"/>
            <a:ext cx="1368000" cy="292100"/>
          </a:xfrm>
          <a:prstGeom prst="roundRect">
            <a:avLst>
              <a:gd name="adj" fmla="val 0"/>
            </a:avLst>
          </a:prstGeom>
          <a:solidFill>
            <a:srgbClr val="00B050"/>
          </a:solidFill>
          <a:ln>
            <a:solidFill>
              <a:srgbClr val="00B050"/>
            </a:solidFill>
          </a:ln>
        </p:spPr>
        <p:style>
          <a:lnRef idx="2">
            <a:schemeClr val="dk1"/>
          </a:lnRef>
          <a:fillRef idx="1">
            <a:schemeClr val="lt1"/>
          </a:fillRef>
          <a:effectRef idx="0">
            <a:schemeClr val="dk1"/>
          </a:effectRef>
          <a:fontRef idx="minor">
            <a:schemeClr val="dk1"/>
          </a:fontRef>
        </p:style>
        <p:txBody>
          <a:bodyPr lIns="95782" tIns="47891" rIns="95782" bIns="47891" anchor="ctr"/>
          <a:lstStyle/>
          <a:p>
            <a:pPr algn="ctr" defTabSz="957816">
              <a:defRPr/>
            </a:pPr>
            <a:r>
              <a:rPr lang="ja-JP" altLang="en-US" sz="1400" b="1" dirty="0">
                <a:solidFill>
                  <a:schemeClr val="bg1"/>
                </a:solidFill>
                <a:latin typeface="メイリオ" panose="020B0604030504040204" pitchFamily="50" charset="-128"/>
                <a:ea typeface="メイリオ" panose="020B0604030504040204" pitchFamily="50" charset="-128"/>
              </a:rPr>
              <a:t>付加価値額</a:t>
            </a:r>
            <a:endParaRPr lang="en-US" altLang="ja-JP" sz="1400" b="1" dirty="0">
              <a:solidFill>
                <a:schemeClr val="bg1"/>
              </a:solidFill>
              <a:latin typeface="メイリオ" panose="020B0604030504040204" pitchFamily="50" charset="-128"/>
              <a:ea typeface="メイリオ" panose="020B0604030504040204" pitchFamily="50" charset="-128"/>
            </a:endParaRPr>
          </a:p>
        </p:txBody>
      </p:sp>
      <p:sp>
        <p:nvSpPr>
          <p:cNvPr id="1223" name="右大かっこ 29"/>
          <p:cNvSpPr/>
          <p:nvPr/>
        </p:nvSpPr>
        <p:spPr>
          <a:xfrm>
            <a:off x="6143675" y="5191284"/>
            <a:ext cx="77709" cy="907750"/>
          </a:xfrm>
          <a:prstGeom prst="rightBracket">
            <a:avLst>
              <a:gd name="adj" fmla="val 126819"/>
            </a:avLst>
          </a:prstGeom>
          <a:ln w="25400">
            <a:solidFill>
              <a:srgbClr val="FF996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cxnSp>
        <p:nvCxnSpPr>
          <p:cNvPr id="1224" name="直線コネクタ 35"/>
          <p:cNvCxnSpPr>
            <a:cxnSpLocks/>
          </p:cNvCxnSpPr>
          <p:nvPr/>
        </p:nvCxnSpPr>
        <p:spPr>
          <a:xfrm>
            <a:off x="6221384" y="5636749"/>
            <a:ext cx="708054" cy="0"/>
          </a:xfrm>
          <a:prstGeom prst="line">
            <a:avLst/>
          </a:prstGeom>
          <a:ln w="25400">
            <a:solidFill>
              <a:srgbClr val="FF9966"/>
            </a:solidFill>
          </a:ln>
        </p:spPr>
        <p:style>
          <a:lnRef idx="1">
            <a:schemeClr val="accent1"/>
          </a:lnRef>
          <a:fillRef idx="0">
            <a:schemeClr val="accent1"/>
          </a:fillRef>
          <a:effectRef idx="0">
            <a:schemeClr val="accent1"/>
          </a:effectRef>
          <a:fontRef idx="minor">
            <a:schemeClr val="tx1"/>
          </a:fontRef>
        </p:style>
      </p:cxnSp>
      <p:cxnSp>
        <p:nvCxnSpPr>
          <p:cNvPr id="1225" name="直線コネクタ 143"/>
          <p:cNvCxnSpPr>
            <a:cxnSpLocks/>
          </p:cNvCxnSpPr>
          <p:nvPr/>
        </p:nvCxnSpPr>
        <p:spPr>
          <a:xfrm>
            <a:off x="3725693" y="4345755"/>
            <a:ext cx="3285935" cy="0"/>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226" name="直線コネクタ 145"/>
          <p:cNvCxnSpPr>
            <a:cxnSpLocks/>
          </p:cNvCxnSpPr>
          <p:nvPr/>
        </p:nvCxnSpPr>
        <p:spPr>
          <a:xfrm flipV="1">
            <a:off x="7011628" y="2429296"/>
            <a:ext cx="0" cy="1916459"/>
          </a:xfrm>
          <a:prstGeom prst="line">
            <a:avLst/>
          </a:prstGeom>
          <a:ln w="25400">
            <a:solidFill>
              <a:srgbClr val="0000FF"/>
            </a:solidFill>
          </a:ln>
        </p:spPr>
        <p:style>
          <a:lnRef idx="1">
            <a:schemeClr val="accent1"/>
          </a:lnRef>
          <a:fillRef idx="0">
            <a:schemeClr val="accent1"/>
          </a:fillRef>
          <a:effectRef idx="0">
            <a:schemeClr val="accent1"/>
          </a:effectRef>
          <a:fontRef idx="minor">
            <a:schemeClr val="tx1"/>
          </a:fontRef>
        </p:style>
      </p:cxnSp>
      <p:sp>
        <p:nvSpPr>
          <p:cNvPr id="1227" name="右大かっこ 38"/>
          <p:cNvSpPr/>
          <p:nvPr/>
        </p:nvSpPr>
        <p:spPr>
          <a:xfrm>
            <a:off x="3601868" y="4031256"/>
            <a:ext cx="123825" cy="602653"/>
          </a:xfrm>
          <a:prstGeom prst="rightBracket">
            <a:avLst>
              <a:gd name="adj" fmla="val 0"/>
            </a:avLst>
          </a:prstGeom>
          <a:ln w="25400">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cxnSp>
        <p:nvCxnSpPr>
          <p:cNvPr id="1228" name="直線コネクタ 49"/>
          <p:cNvCxnSpPr>
            <a:cxnSpLocks/>
          </p:cNvCxnSpPr>
          <p:nvPr/>
        </p:nvCxnSpPr>
        <p:spPr>
          <a:xfrm>
            <a:off x="6775016" y="3670422"/>
            <a:ext cx="151879" cy="0"/>
          </a:xfrm>
          <a:prstGeom prst="line">
            <a:avLst/>
          </a:prstGeom>
          <a:ln w="25400">
            <a:solidFill>
              <a:srgbClr val="FF9966"/>
            </a:solidFill>
          </a:ln>
        </p:spPr>
        <p:style>
          <a:lnRef idx="1">
            <a:schemeClr val="accent1"/>
          </a:lnRef>
          <a:fillRef idx="0">
            <a:schemeClr val="accent1"/>
          </a:fillRef>
          <a:effectRef idx="0">
            <a:schemeClr val="accent1"/>
          </a:effectRef>
          <a:fontRef idx="minor">
            <a:schemeClr val="tx1"/>
          </a:fontRef>
        </p:style>
      </p:cxnSp>
      <p:cxnSp>
        <p:nvCxnSpPr>
          <p:cNvPr id="1229" name="直線コネクタ 113"/>
          <p:cNvCxnSpPr>
            <a:cxnSpLocks/>
          </p:cNvCxnSpPr>
          <p:nvPr/>
        </p:nvCxnSpPr>
        <p:spPr>
          <a:xfrm>
            <a:off x="6926895" y="2814637"/>
            <a:ext cx="0" cy="2838450"/>
          </a:xfrm>
          <a:prstGeom prst="line">
            <a:avLst/>
          </a:prstGeom>
          <a:ln w="25400">
            <a:solidFill>
              <a:srgbClr val="FF9966"/>
            </a:solidFill>
          </a:ln>
        </p:spPr>
        <p:style>
          <a:lnRef idx="1">
            <a:schemeClr val="accent1"/>
          </a:lnRef>
          <a:fillRef idx="0">
            <a:schemeClr val="accent1"/>
          </a:fillRef>
          <a:effectRef idx="0">
            <a:schemeClr val="accent1"/>
          </a:effectRef>
          <a:fontRef idx="minor">
            <a:schemeClr val="tx1"/>
          </a:fontRef>
        </p:style>
      </p:cxnSp>
      <p:sp>
        <p:nvSpPr>
          <p:cNvPr id="1230" name="テキスト ボックス 31"/>
          <p:cNvSpPr txBox="1"/>
          <p:nvPr/>
        </p:nvSpPr>
        <p:spPr>
          <a:xfrm>
            <a:off x="335854" y="5533542"/>
            <a:ext cx="3307646" cy="215444"/>
          </a:xfrm>
          <a:prstGeom prst="rect">
            <a:avLst/>
          </a:prstGeom>
          <a:solidFill>
            <a:srgbClr val="92D050"/>
          </a:solidFill>
        </p:spPr>
        <p:txBody>
          <a:bodyPr wrap="square" lIns="108000" rtlCol="0">
            <a:spAutoFit/>
          </a:bodyPr>
          <a:lstStyle/>
          <a:p>
            <a:r>
              <a:rPr kumimoji="1" lang="ja-JP" altLang="en-US" sz="800" dirty="0">
                <a:latin typeface="メイリオ" panose="020B0604030504040204" pitchFamily="50" charset="-128"/>
                <a:ea typeface="メイリオ" panose="020B0604030504040204" pitchFamily="50" charset="-128"/>
              </a:rPr>
              <a:t> 雑収入（うち補助金）　 </a:t>
            </a:r>
            <a:r>
              <a:rPr kumimoji="1" lang="en-US" altLang="ja-JP" sz="800" dirty="0">
                <a:latin typeface="メイリオ" panose="020B0604030504040204" pitchFamily="50" charset="-128"/>
                <a:ea typeface="メイリオ" panose="020B0604030504040204" pitchFamily="50" charset="-128"/>
              </a:rPr>
              <a:t>1,540,000(1,000,000)</a:t>
            </a:r>
            <a:endParaRPr kumimoji="1" lang="ja-JP" altLang="en-US" sz="800" dirty="0">
              <a:latin typeface="メイリオ" panose="020B0604030504040204" pitchFamily="50" charset="-128"/>
              <a:ea typeface="メイリオ" panose="020B0604030504040204" pitchFamily="50" charset="-128"/>
            </a:endParaRPr>
          </a:p>
        </p:txBody>
      </p:sp>
      <p:sp>
        <p:nvSpPr>
          <p:cNvPr id="1231" name="テキスト ボックス 32"/>
          <p:cNvSpPr txBox="1"/>
          <p:nvPr/>
        </p:nvSpPr>
        <p:spPr>
          <a:xfrm>
            <a:off x="335854" y="1955554"/>
            <a:ext cx="3307646" cy="215444"/>
          </a:xfrm>
          <a:prstGeom prst="rect">
            <a:avLst/>
          </a:prstGeom>
          <a:solidFill>
            <a:srgbClr val="92D050"/>
          </a:solidFill>
        </p:spPr>
        <p:txBody>
          <a:bodyPr wrap="square" rtlCol="0">
            <a:spAutoFit/>
          </a:bodyPr>
          <a:lstStyle/>
          <a:p>
            <a:r>
              <a:rPr kumimoji="1" lang="ja-JP" altLang="en-US" sz="800" dirty="0">
                <a:latin typeface="メイリオ" panose="020B0604030504040204" pitchFamily="50" charset="-128"/>
                <a:ea typeface="メイリオ" panose="020B0604030504040204" pitchFamily="50" charset="-128"/>
              </a:rPr>
              <a:t>　　　　売上高合計　　　　　　　　　　　　　　</a:t>
            </a:r>
            <a:r>
              <a:rPr kumimoji="1" lang="en-US" altLang="ja-JP" sz="800" dirty="0">
                <a:latin typeface="メイリオ" panose="020B0604030504040204" pitchFamily="50" charset="-128"/>
                <a:ea typeface="メイリオ" panose="020B0604030504040204" pitchFamily="50" charset="-128"/>
              </a:rPr>
              <a:t>116,945,000</a:t>
            </a:r>
            <a:endParaRPr kumimoji="1" lang="ja-JP" altLang="en-US" sz="800" dirty="0">
              <a:latin typeface="メイリオ" panose="020B0604030504040204" pitchFamily="50" charset="-128"/>
              <a:ea typeface="メイリオ" panose="020B0604030504040204" pitchFamily="50" charset="-128"/>
            </a:endParaRPr>
          </a:p>
        </p:txBody>
      </p:sp>
      <p:sp>
        <p:nvSpPr>
          <p:cNvPr id="1232" name="テキスト ボックス 30"/>
          <p:cNvSpPr txBox="1"/>
          <p:nvPr/>
        </p:nvSpPr>
        <p:spPr>
          <a:xfrm>
            <a:off x="182566" y="222703"/>
            <a:ext cx="9540868" cy="334313"/>
          </a:xfrm>
          <a:prstGeom prst="rect">
            <a:avLst/>
          </a:prstGeom>
          <a:solidFill>
            <a:schemeClr val="accent6">
              <a:lumMod val="40000"/>
              <a:lumOff val="60000"/>
            </a:schemeClr>
          </a:solidFill>
          <a:ln>
            <a:solidFill>
              <a:schemeClr val="tx1"/>
            </a:solidFill>
          </a:ln>
        </p:spPr>
        <p:txBody>
          <a:bodyPr wrap="square" tIns="72000">
            <a:spAutoFit/>
          </a:bodyPr>
          <a:lstStyle/>
          <a:p>
            <a:pPr algn="ctr">
              <a:defRPr/>
            </a:pPr>
            <a:r>
              <a:rPr lang="ja-JP" altLang="en-US" sz="1400" dirty="0">
                <a:latin typeface="メイリオ" panose="020B0604030504040204" pitchFamily="50" charset="-128"/>
                <a:ea typeface="メイリオ" panose="020B0604030504040204" pitchFamily="50" charset="-128"/>
              </a:rPr>
              <a:t>損益計算書・製造原価報告書・販売費及び一般管理費内訳書からの付加価値額の算出方法（例）</a:t>
            </a:r>
            <a:r>
              <a:rPr lang="ja-JP" altLang="en-US" sz="1400" dirty="0">
                <a:solidFill>
                  <a:schemeClr val="tx1"/>
                </a:solidFill>
                <a:latin typeface="メイリオ" panose="020B0604030504040204" pitchFamily="50" charset="-128"/>
                <a:ea typeface="メイリオ" panose="020B0604030504040204" pitchFamily="50" charset="-128"/>
              </a:rPr>
              <a:t> （法人の場合）</a:t>
            </a:r>
            <a:endParaRPr lang="ja-JP" altLang="en-US" sz="1400" dirty="0">
              <a:latin typeface="メイリオ" panose="020B0604030504040204" pitchFamily="50" charset="-128"/>
              <a:ea typeface="メイリオ" panose="020B0604030504040204" pitchFamily="50" charset="-128"/>
            </a:endParaRPr>
          </a:p>
        </p:txBody>
      </p:sp>
      <p:sp>
        <p:nvSpPr>
          <p:cNvPr id="1233" name="四角形: 角を丸くする 34"/>
          <p:cNvSpPr/>
          <p:nvPr/>
        </p:nvSpPr>
        <p:spPr>
          <a:xfrm>
            <a:off x="9524768" y="6479639"/>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en-US" altLang="ja-JP" sz="1400" dirty="0">
                <a:solidFill>
                  <a:schemeClr val="tx1"/>
                </a:solidFill>
                <a:latin typeface="メイリオ" panose="020B0604030504040204" pitchFamily="50" charset="-128"/>
                <a:ea typeface="メイリオ" panose="020B0604030504040204" pitchFamily="50" charset="-128"/>
              </a:rPr>
              <a:t>7</a:t>
            </a:r>
          </a:p>
        </p:txBody>
      </p:sp>
      <p:sp>
        <p:nvSpPr>
          <p:cNvPr id="1234" name="テキスト ボックス 148"/>
          <p:cNvSpPr/>
          <p:nvPr/>
        </p:nvSpPr>
        <p:spPr>
          <a:xfrm>
            <a:off x="7077041" y="3105077"/>
            <a:ext cx="2852694" cy="969496"/>
          </a:xfrm>
          <a:prstGeom prst="wedgeRectCallout">
            <a:avLst>
              <a:gd name="adj1" fmla="val -21502"/>
              <a:gd name="adj2" fmla="val 50146"/>
            </a:avLst>
          </a:prstGeom>
          <a:noFill/>
          <a:ln w="19050">
            <a:noFill/>
            <a:prstDash val="sysDot"/>
          </a:ln>
        </p:spPr>
        <p:txBody>
          <a:bodyPr wrap="square" bIns="0" rtlCol="0">
            <a:spAutoFit/>
          </a:bodyPr>
          <a:lstStyle/>
          <a:p>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　収入総額には農業外収入は含めな</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　い。ただし、補助金収入は収入総額</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　に含めることから、営業外収益に補</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　助金収入が計上されている場合は、</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　収入総額に含める。</a:t>
            </a:r>
            <a:endParaRPr kumimoji="1" lang="en-US" altLang="ja-JP" sz="1200" dirty="0">
              <a:latin typeface="メイリオ" panose="020B0604030504040204" pitchFamily="50" charset="-128"/>
              <a:ea typeface="メイリオ" panose="020B0604030504040204" pitchFamily="50" charset="-128"/>
            </a:endParaRPr>
          </a:p>
        </p:txBody>
      </p:sp>
      <p:graphicFrame>
        <p:nvGraphicFramePr>
          <p:cNvPr id="1235" name="表 1"/>
          <p:cNvGraphicFramePr>
            <a:graphicFrameLocks noGrp="1"/>
          </p:cNvGraphicFramePr>
          <p:nvPr>
            <p:extLst>
              <p:ext uri="{D42A27DB-BD31-4B8C-83A1-F6EECF244321}">
                <p14:modId xmlns:p14="http://schemas.microsoft.com/office/powerpoint/2010/main" val="1622420049"/>
              </p:ext>
            </p:extLst>
          </p:nvPr>
        </p:nvGraphicFramePr>
        <p:xfrm>
          <a:off x="7191521" y="1864208"/>
          <a:ext cx="2597999" cy="1149225"/>
        </p:xfrm>
        <a:graphic>
          <a:graphicData uri="http://schemas.openxmlformats.org/drawingml/2006/table">
            <a:tbl>
              <a:tblPr/>
              <a:tblGrid>
                <a:gridCol w="483294">
                  <a:extLst>
                    <a:ext uri="{9D8B030D-6E8A-4147-A177-3AD203B41FA5}"/>
                  </a:extLst>
                </a:gridCol>
                <a:gridCol w="965078">
                  <a:extLst>
                    <a:ext uri="{9D8B030D-6E8A-4147-A177-3AD203B41FA5}"/>
                  </a:extLst>
                </a:gridCol>
                <a:gridCol w="1149627">
                  <a:extLst>
                    <a:ext uri="{9D8B030D-6E8A-4147-A177-3AD203B41FA5}"/>
                  </a:extLst>
                </a:gridCol>
              </a:tblGrid>
              <a:tr h="383075">
                <a:tc>
                  <a:txBody>
                    <a:bodyPr/>
                    <a:lstStyle/>
                    <a:p>
                      <a:pPr algn="ctr" fontAlgn="ctr"/>
                      <a:r>
                        <a:rPr lang="en-US" sz="1200" b="0" i="0" u="none" strike="noStrike" dirty="0">
                          <a:effectLst/>
                          <a:latin typeface="Meiryo UI" panose="020B0604030504040204" pitchFamily="50" charset="-128"/>
                          <a:ea typeface="Meiryo UI" panose="020B0604030504040204" pitchFamily="50" charset="-128"/>
                        </a:rPr>
                        <a:t>（Ａ）</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収入総額</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fontAlgn="ctr"/>
                      <a:r>
                        <a:rPr lang="en-US" altLang="ja-JP" sz="1200" b="0" i="0" u="none" strike="noStrike" dirty="0">
                          <a:effectLst/>
                          <a:latin typeface="Meiryo UI" panose="020B0604030504040204" pitchFamily="50" charset="-128"/>
                          <a:ea typeface="Meiryo UI" panose="020B0604030504040204" pitchFamily="50" charset="-128"/>
                        </a:rPr>
                        <a:t>117,945,000</a:t>
                      </a:r>
                      <a:r>
                        <a:rPr lang="ja-JP" altLang="en-US" sz="1200" b="0" i="0" u="none" strike="noStrike" dirty="0">
                          <a:effectLst/>
                          <a:latin typeface="Meiryo UI" panose="020B0604030504040204" pitchFamily="50" charset="-128"/>
                          <a:ea typeface="Meiryo UI" panose="020B0604030504040204" pitchFamily="50" charset="-128"/>
                        </a:rPr>
                        <a:t>円　</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extLst>
              </a:tr>
              <a:tr h="383075">
                <a:tc>
                  <a:txBody>
                    <a:bodyPr/>
                    <a:lstStyle/>
                    <a:p>
                      <a:pPr algn="ctr" fontAlgn="ctr"/>
                      <a:r>
                        <a:rPr lang="en-US" sz="1200" b="0" i="0" u="none" strike="noStrike" dirty="0">
                          <a:effectLst/>
                          <a:latin typeface="Meiryo UI" panose="020B0604030504040204" pitchFamily="50" charset="-128"/>
                          <a:ea typeface="Meiryo UI" panose="020B0604030504040204" pitchFamily="50" charset="-128"/>
                        </a:rPr>
                        <a:t>（Ｂ）</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DEE8"/>
                    </a:solid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費用総額</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DEE8"/>
                    </a:solidFill>
                  </a:tcPr>
                </a:tc>
                <a:tc>
                  <a:txBody>
                    <a:bodyPr/>
                    <a:lstStyle/>
                    <a:p>
                      <a:pPr algn="ctr" fontAlgn="ctr"/>
                      <a:r>
                        <a:rPr lang="en-US" altLang="ja-JP" sz="1200" b="0" i="0" u="none" strike="noStrike" dirty="0">
                          <a:effectLst/>
                          <a:latin typeface="Meiryo UI" panose="020B0604030504040204" pitchFamily="50" charset="-128"/>
                          <a:ea typeface="Meiryo UI" panose="020B0604030504040204" pitchFamily="50" charset="-128"/>
                        </a:rPr>
                        <a:t>111,889,000</a:t>
                      </a:r>
                      <a:r>
                        <a:rPr lang="ja-JP" altLang="en-US" sz="1200" b="0" i="0" u="none" strike="noStrike" dirty="0">
                          <a:effectLst/>
                          <a:latin typeface="Meiryo UI" panose="020B0604030504040204" pitchFamily="50" charset="-128"/>
                          <a:ea typeface="Meiryo UI" panose="020B0604030504040204" pitchFamily="50" charset="-128"/>
                        </a:rPr>
                        <a:t>円</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7DEE8"/>
                    </a:solidFill>
                  </a:tcPr>
                </a:tc>
                <a:extLst>
                  <a:ext uri="{0D108BD9-81ED-4DB2-BD59-A6C34878D82A}"/>
                </a:extLst>
              </a:tr>
              <a:tr h="383075">
                <a:tc>
                  <a:txBody>
                    <a:bodyPr/>
                    <a:lstStyle/>
                    <a:p>
                      <a:pPr algn="ctr" fontAlgn="ctr"/>
                      <a:r>
                        <a:rPr lang="en-US" sz="1200" b="0" i="0" u="none" strike="noStrike" dirty="0">
                          <a:effectLst/>
                          <a:latin typeface="Meiryo UI" panose="020B0604030504040204" pitchFamily="50" charset="-128"/>
                          <a:ea typeface="Meiryo UI" panose="020B0604030504040204" pitchFamily="50" charset="-128"/>
                        </a:rPr>
                        <a:t>（Ｃ）</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tc>
                  <a:txBody>
                    <a:bodyPr/>
                    <a:lstStyle/>
                    <a:p>
                      <a:pPr algn="l" fontAlgn="ctr"/>
                      <a:r>
                        <a:rPr lang="ja-JP" altLang="en-US" sz="1200" b="0" i="0" u="none" strike="noStrike" dirty="0">
                          <a:effectLst/>
                          <a:latin typeface="Meiryo UI" panose="020B0604030504040204" pitchFamily="50" charset="-128"/>
                          <a:ea typeface="Meiryo UI" panose="020B0604030504040204" pitchFamily="50" charset="-128"/>
                        </a:rPr>
                        <a:t>  人件費</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tc>
                  <a:txBody>
                    <a:bodyPr/>
                    <a:lstStyle/>
                    <a:p>
                      <a:pPr algn="ctr" fontAlgn="ctr"/>
                      <a:r>
                        <a:rPr lang="ja-JP" altLang="en-US" sz="1200" b="0" i="0" u="none" strike="noStrike" dirty="0">
                          <a:effectLst/>
                          <a:latin typeface="Meiryo UI" panose="020B0604030504040204" pitchFamily="50" charset="-128"/>
                          <a:ea typeface="Meiryo UI" panose="020B0604030504040204" pitchFamily="50" charset="-128"/>
                        </a:rPr>
                        <a:t>　</a:t>
                      </a:r>
                      <a:r>
                        <a:rPr lang="en-US" altLang="ja-JP" sz="1200" b="0" i="0" u="none" strike="noStrike" dirty="0">
                          <a:effectLst/>
                          <a:latin typeface="Meiryo UI" panose="020B0604030504040204" pitchFamily="50" charset="-128"/>
                          <a:ea typeface="Meiryo UI" panose="020B0604030504040204" pitchFamily="50" charset="-128"/>
                        </a:rPr>
                        <a:t>22,702,600</a:t>
                      </a:r>
                      <a:r>
                        <a:rPr lang="ja-JP" altLang="en-US" sz="1200" b="0" i="0" u="none" strike="noStrike" dirty="0">
                          <a:effectLst/>
                          <a:latin typeface="Meiryo UI" panose="020B0604030504040204" pitchFamily="50" charset="-128"/>
                          <a:ea typeface="Meiryo UI" panose="020B0604030504040204" pitchFamily="50" charset="-128"/>
                        </a:rPr>
                        <a:t>円</a:t>
                      </a:r>
                      <a:endParaRPr lang="en-US" altLang="ja-JP" sz="12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extLst>
                  <a:ext uri="{0D108BD9-81ED-4DB2-BD59-A6C34878D82A}"/>
                </a:extLst>
              </a:tr>
            </a:tbl>
          </a:graphicData>
        </a:graphic>
      </p:graphicFrame>
      <p:cxnSp>
        <p:nvCxnSpPr>
          <p:cNvPr id="1236" name="直線コネクタ 20"/>
          <p:cNvCxnSpPr>
            <a:cxnSpLocks/>
          </p:cNvCxnSpPr>
          <p:nvPr/>
        </p:nvCxnSpPr>
        <p:spPr>
          <a:xfrm>
            <a:off x="3599054" y="5645944"/>
            <a:ext cx="194782" cy="0"/>
          </a:xfrm>
          <a:prstGeom prst="straightConnector1">
            <a:avLst/>
          </a:prstGeom>
          <a:ln w="25400">
            <a:solidFill>
              <a:srgbClr val="008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37" name="下矢印 36"/>
          <p:cNvSpPr/>
          <p:nvPr/>
        </p:nvSpPr>
        <p:spPr>
          <a:xfrm>
            <a:off x="7879862" y="4147169"/>
            <a:ext cx="1069196" cy="379963"/>
          </a:xfrm>
          <a:prstGeom prst="downArrow">
            <a:avLst/>
          </a:prstGeom>
          <a:gradFill>
            <a:gsLst>
              <a:gs pos="100000">
                <a:schemeClr val="accent1">
                  <a:satMod val="110000"/>
                </a:schemeClr>
              </a:gs>
              <a:gs pos="100000">
                <a:schemeClr val="accent1">
                  <a:lumMod val="99000"/>
                  <a:satMod val="120000"/>
                  <a:shade val="78000"/>
                </a:schemeClr>
              </a:gs>
            </a:gsLst>
            <a:lin ang="5400000" scaled="0"/>
            <a:tileRect/>
          </a:gradFill>
          <a:effectLst/>
        </p:spPr>
        <p:style>
          <a:lnRef idx="0">
            <a:schemeClr val="accent1"/>
          </a:lnRef>
          <a:fillRef idx="3">
            <a:schemeClr val="accent1"/>
          </a:fillRef>
          <a:effectRef idx="3">
            <a:schemeClr val="accent1"/>
          </a:effectRef>
          <a:fontRef idx="minor">
            <a:schemeClr val="lt1"/>
          </a:fontRef>
        </p:style>
        <p:txBody>
          <a:bodyPr anchor="ctr"/>
          <a:lstStyle/>
          <a:p>
            <a:pPr algn="ctr" eaLnBrk="1" hangingPunct="1">
              <a:defRPr/>
            </a:pPr>
            <a:endParaRPr lang="ja-JP" altLang="en-US">
              <a:latin typeface="メイリオ" panose="020B0604030504040204" pitchFamily="50" charset="-128"/>
              <a:ea typeface="メイリオ" panose="020B0604030504040204" pitchFamily="50" charset="-128"/>
            </a:endParaRPr>
          </a:p>
        </p:txBody>
      </p:sp>
      <p:cxnSp>
        <p:nvCxnSpPr>
          <p:cNvPr id="1238" name="直線コネクタ 20"/>
          <p:cNvCxnSpPr>
            <a:cxnSpLocks/>
          </p:cNvCxnSpPr>
          <p:nvPr/>
        </p:nvCxnSpPr>
        <p:spPr>
          <a:xfrm>
            <a:off x="3791455" y="2063276"/>
            <a:ext cx="0" cy="3594574"/>
          </a:xfrm>
          <a:prstGeom prst="straightConnector1">
            <a:avLst/>
          </a:prstGeom>
          <a:ln w="25400">
            <a:solidFill>
              <a:srgbClr val="008000"/>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39" name="直線コネクタ 20"/>
          <p:cNvCxnSpPr>
            <a:cxnSpLocks/>
          </p:cNvCxnSpPr>
          <p:nvPr/>
        </p:nvCxnSpPr>
        <p:spPr>
          <a:xfrm>
            <a:off x="3576638" y="2063276"/>
            <a:ext cx="3614883" cy="0"/>
          </a:xfrm>
          <a:prstGeom prst="straightConnector1">
            <a:avLst/>
          </a:prstGeom>
          <a:ln w="25400">
            <a:solidFill>
              <a:srgbClr val="008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2430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0" name=""/>
        <p:cNvGrpSpPr/>
        <p:nvPr/>
      </p:nvGrpSpPr>
      <p:grpSpPr>
        <a:xfrm>
          <a:off x="0" y="0"/>
          <a:ext cx="0" cy="0"/>
          <a:chOff x="0" y="0"/>
          <a:chExt cx="0" cy="0"/>
        </a:xfrm>
      </p:grpSpPr>
      <p:cxnSp>
        <p:nvCxnSpPr>
          <p:cNvPr id="1245" name="直線コネクタ 28"/>
          <p:cNvCxnSpPr>
            <a:cxnSpLocks/>
          </p:cNvCxnSpPr>
          <p:nvPr/>
        </p:nvCxnSpPr>
        <p:spPr>
          <a:xfrm>
            <a:off x="670424" y="409589"/>
            <a:ext cx="8565146" cy="0"/>
          </a:xfrm>
          <a:prstGeom prst="line">
            <a:avLst/>
          </a:prstGeom>
          <a:ln w="60325" cmpd="thickThi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246" name="正方形/長方形 31"/>
          <p:cNvSpPr/>
          <p:nvPr/>
        </p:nvSpPr>
        <p:spPr>
          <a:xfrm>
            <a:off x="2153130" y="-19549"/>
            <a:ext cx="5599735" cy="400110"/>
          </a:xfrm>
          <a:prstGeom prst="rect">
            <a:avLst/>
          </a:prstGeom>
        </p:spPr>
        <p:txBody>
          <a:bodyPr wrap="square">
            <a:spAutoFit/>
          </a:bodyPr>
          <a:lstStyle/>
          <a:p>
            <a:pPr algn="ctr"/>
            <a:r>
              <a:rPr lang="en-US" altLang="ja-JP" sz="2000" b="1" dirty="0">
                <a:solidFill>
                  <a:schemeClr val="accent1">
                    <a:lumMod val="75000"/>
                  </a:schemeClr>
                </a:solidFill>
                <a:latin typeface="メイリオ" panose="020B0604030504040204" pitchFamily="50" charset="-128"/>
                <a:ea typeface="メイリオ" panose="020B0604030504040204" pitchFamily="50" charset="-128"/>
              </a:rPr>
              <a:t>Ⅲ</a:t>
            </a:r>
            <a:r>
              <a:rPr lang="ja-JP" altLang="en-US" sz="2000" b="1" dirty="0">
                <a:solidFill>
                  <a:schemeClr val="accent1">
                    <a:lumMod val="75000"/>
                  </a:schemeClr>
                </a:solidFill>
                <a:latin typeface="メイリオ" panose="020B0604030504040204" pitchFamily="50" charset="-128"/>
                <a:ea typeface="メイリオ" panose="020B0604030504040204" pitchFamily="50" charset="-128"/>
              </a:rPr>
              <a:t>　作物、品目、品種区分等の運用</a:t>
            </a:r>
          </a:p>
        </p:txBody>
      </p:sp>
      <p:cxnSp>
        <p:nvCxnSpPr>
          <p:cNvPr id="1247" name="直線コネクタ 52"/>
          <p:cNvCxnSpPr>
            <a:cxnSpLocks/>
          </p:cNvCxnSpPr>
          <p:nvPr/>
        </p:nvCxnSpPr>
        <p:spPr>
          <a:xfrm>
            <a:off x="670424" y="409589"/>
            <a:ext cx="8565146" cy="0"/>
          </a:xfrm>
          <a:prstGeom prst="line">
            <a:avLst/>
          </a:prstGeom>
          <a:ln w="60325" cmpd="thickThi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248" name="テキスト ボックス 56"/>
          <p:cNvSpPr txBox="1"/>
          <p:nvPr/>
        </p:nvSpPr>
        <p:spPr>
          <a:xfrm>
            <a:off x="0" y="584664"/>
            <a:ext cx="9906000" cy="2339102"/>
          </a:xfrm>
          <a:prstGeom prst="rect">
            <a:avLst/>
          </a:prstGeom>
          <a:noFill/>
        </p:spPr>
        <p:txBody>
          <a:bodyPr wrap="square" lIns="144000">
            <a:spAutoFit/>
          </a:bodyPr>
          <a:lstStyle/>
          <a:p>
            <a:r>
              <a:rPr lang="ja-JP" altLang="en-US" sz="1400" dirty="0">
                <a:latin typeface="メイリオ" panose="020B0604030504040204" pitchFamily="50" charset="-128"/>
                <a:ea typeface="メイリオ" panose="020B0604030504040204" pitchFamily="50" charset="-128"/>
              </a:rPr>
              <a:t>　本事業における配分基準表の「新品種の導入」 「経営の複合化」「品目転換」の適用に当たっては、下表を踏まえ、次によりご対応願います。</a:t>
            </a:r>
            <a:endParaRPr lang="en-US" altLang="ja-JP" sz="1400" dirty="0">
              <a:latin typeface="メイリオ" panose="020B0604030504040204" pitchFamily="50" charset="-128"/>
              <a:ea typeface="メイリオ" panose="020B0604030504040204" pitchFamily="50" charset="-128"/>
            </a:endParaRPr>
          </a:p>
          <a:p>
            <a:endParaRPr lang="en-US" altLang="ja-JP" sz="8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　新品種の導入</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助成対象者にとって新しく、地域でありふれていない品種の導入</a:t>
            </a:r>
          </a:p>
          <a:p>
            <a:r>
              <a:rPr lang="ja-JP" altLang="en-US" sz="1200" dirty="0">
                <a:latin typeface="メイリオ" panose="020B0604030504040204" pitchFamily="50" charset="-128"/>
                <a:ea typeface="メイリオ" panose="020B0604030504040204" pitchFamily="50" charset="-128"/>
              </a:rPr>
              <a:t>　　　　　（例）コシヒカリ単作→コシヒカリ</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だて正夢（宮城県新品種）、コシヒカリ単作→コシヒカリ</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カリフローレ（カリフラワーの</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品種）　等</a:t>
            </a:r>
            <a:endParaRPr lang="en-US" altLang="ja-JP" sz="1200" dirty="0">
              <a:latin typeface="メイリオ" panose="020B0604030504040204" pitchFamily="50" charset="-128"/>
              <a:ea typeface="メイリオ" panose="020B0604030504040204" pitchFamily="50" charset="-128"/>
            </a:endParaRPr>
          </a:p>
          <a:p>
            <a:endParaRPr lang="ja-JP" altLang="en-US" sz="8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　経営の複合化</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区分欄の土地利用型作物、園芸作物、畜産を組み合わせた経営</a:t>
            </a:r>
          </a:p>
          <a:p>
            <a:r>
              <a:rPr lang="ja-JP" altLang="en-US" sz="1200" dirty="0">
                <a:latin typeface="メイリオ" panose="020B0604030504040204" pitchFamily="50" charset="-128"/>
                <a:ea typeface="メイリオ" panose="020B0604030504040204" pitchFamily="50" charset="-128"/>
              </a:rPr>
              <a:t>　　　　　（例）土地利用型作物→土地利用型作物</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園芸作物　等</a:t>
            </a:r>
            <a:endParaRPr lang="en-US" altLang="ja-JP" sz="1200" dirty="0">
              <a:latin typeface="メイリオ" panose="020B0604030504040204" pitchFamily="50" charset="-128"/>
              <a:ea typeface="メイリオ" panose="020B0604030504040204" pitchFamily="50" charset="-128"/>
            </a:endParaRPr>
          </a:p>
          <a:p>
            <a:endParaRPr lang="ja-JP" altLang="en-US" sz="8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　品目転換</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品目欄の間の転換</a:t>
            </a:r>
            <a:endParaRPr lang="en-US" altLang="ja-JP" sz="14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　　　　　（例）米→野菜、米→麦、野菜→果樹　等</a:t>
            </a:r>
          </a:p>
        </p:txBody>
      </p:sp>
      <p:graphicFrame>
        <p:nvGraphicFramePr>
          <p:cNvPr id="1249" name="表 1"/>
          <p:cNvGraphicFramePr>
            <a:graphicFrameLocks noGrp="1"/>
          </p:cNvGraphicFramePr>
          <p:nvPr>
            <p:extLst>
              <p:ext uri="{D42A27DB-BD31-4B8C-83A1-F6EECF244321}">
                <p14:modId xmlns:p14="http://schemas.microsoft.com/office/powerpoint/2010/main" val="4164814414"/>
              </p:ext>
            </p:extLst>
          </p:nvPr>
        </p:nvGraphicFramePr>
        <p:xfrm>
          <a:off x="295266" y="2903755"/>
          <a:ext cx="4576891" cy="3384606"/>
        </p:xfrm>
        <a:graphic>
          <a:graphicData uri="http://schemas.openxmlformats.org/drawingml/2006/table">
            <a:tbl>
              <a:tblPr>
                <a:tableStyleId>{5C22544A-7EE6-4342-B048-85BDC9FD1C3A}</a:tableStyleId>
              </a:tblPr>
              <a:tblGrid>
                <a:gridCol w="540298">
                  <a:extLst>
                    <a:ext uri="{9D8B030D-6E8A-4147-A177-3AD203B41FA5}"/>
                  </a:extLst>
                </a:gridCol>
                <a:gridCol w="2656261">
                  <a:extLst>
                    <a:ext uri="{9D8B030D-6E8A-4147-A177-3AD203B41FA5}"/>
                  </a:extLst>
                </a:gridCol>
                <a:gridCol w="1380332">
                  <a:extLst>
                    <a:ext uri="{9D8B030D-6E8A-4147-A177-3AD203B41FA5}"/>
                  </a:extLst>
                </a:gridCol>
              </a:tblGrid>
              <a:tr h="360000">
                <a:tc>
                  <a:txBody>
                    <a:bodyPr/>
                    <a:lstStyle/>
                    <a:p>
                      <a:pPr algn="ctr" rtl="0"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 区分</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3">
                        <a:lumMod val="75000"/>
                      </a:schemeClr>
                    </a:solidFill>
                  </a:tcPr>
                </a:tc>
                <a:tc>
                  <a:txBody>
                    <a:bodyPr/>
                    <a:lstStyle/>
                    <a:p>
                      <a:pPr algn="ctr" rtl="0"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品　　　目</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3">
                        <a:lumMod val="75000"/>
                      </a:schemeClr>
                    </a:solidFill>
                  </a:tcPr>
                </a:tc>
                <a:tc>
                  <a:txBody>
                    <a:bodyPr/>
                    <a:lstStyle/>
                    <a:p>
                      <a:pPr algn="ctr" rtl="0"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品　種　例</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3">
                        <a:lumMod val="75000"/>
                      </a:schemeClr>
                    </a:solidFill>
                  </a:tcPr>
                </a:tc>
                <a:extLst>
                  <a:ext uri="{0D108BD9-81ED-4DB2-BD59-A6C34878D82A}"/>
                </a:extLst>
              </a:tr>
              <a:tr h="232662">
                <a:tc rowSpan="13">
                  <a:txBody>
                    <a:bodyPr/>
                    <a:lstStyle/>
                    <a:p>
                      <a:pPr algn="ctr" rtl="0"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土地利用型作物</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8823" marR="8823" marT="8823" marB="0" vert="eaVert" anchor="ctr">
                    <a:solidFill>
                      <a:schemeClr val="accent3">
                        <a:lumMod val="75000"/>
                      </a:schemeClr>
                    </a:solidFill>
                  </a:tcPr>
                </a:tc>
                <a:tc rowSpan="2">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米</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20000"/>
                        <a:lumOff val="80000"/>
                      </a:schemeClr>
                    </a:solidFill>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コシヒカリ</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20000"/>
                        <a:lumOff val="80000"/>
                      </a:schemeClr>
                    </a:solidFill>
                  </a:tcPr>
                </a:tc>
                <a:extLst>
                  <a:ext uri="{0D108BD9-81ED-4DB2-BD59-A6C34878D82A}"/>
                </a:extLst>
              </a:tr>
              <a:tr h="232662">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rPr>
                        <a:t>だて正夢</a:t>
                      </a:r>
                    </a:p>
                  </a:txBody>
                  <a:tcPr marL="8823" marR="8823" marT="8823" marB="0" anchor="ctr">
                    <a:solidFill>
                      <a:schemeClr val="accent4">
                        <a:lumMod val="20000"/>
                        <a:lumOff val="80000"/>
                      </a:schemeClr>
                    </a:solidFill>
                  </a:tcPr>
                </a:tc>
                <a:extLst>
                  <a:ext uri="{0D108BD9-81ED-4DB2-BD59-A6C34878D82A}"/>
                </a:extLst>
              </a:tr>
              <a:tr h="232662">
                <a:tc vMerge="1">
                  <a:txBody>
                    <a:bodyPr/>
                    <a:lstStyle/>
                    <a:p>
                      <a:endParaRPr kumimoji="1" lang="ja-JP" altLang="en-US"/>
                    </a:p>
                  </a:txBody>
                  <a:tcPr/>
                </a:tc>
                <a:tc rowSpan="4">
                  <a:txBody>
                    <a:bodyPr/>
                    <a:lstStyle/>
                    <a:p>
                      <a:pPr algn="l" rtl="0" fontAlgn="ctr"/>
                      <a:r>
                        <a:rPr lang="zh-CN" altLang="en-US" sz="1200" u="none" strike="noStrike" dirty="0">
                          <a:effectLst/>
                          <a:latin typeface="メイリオ" panose="020B0604030504040204" pitchFamily="50" charset="-128"/>
                          <a:ea typeface="メイリオ" panose="020B0604030504040204" pitchFamily="50" charset="-128"/>
                        </a:rPr>
                        <a:t>麦類（</a:t>
                      </a:r>
                      <a:r>
                        <a:rPr lang="ja-JP" altLang="en-US" sz="1200" u="none" strike="noStrike" dirty="0">
                          <a:effectLst/>
                          <a:latin typeface="メイリオ" panose="020B0604030504040204" pitchFamily="50" charset="-128"/>
                          <a:ea typeface="メイリオ" panose="020B0604030504040204" pitchFamily="50" charset="-128"/>
                        </a:rPr>
                        <a:t>小麦</a:t>
                      </a:r>
                      <a:r>
                        <a:rPr lang="zh-CN" altLang="en-US" sz="1200" u="none" strike="noStrike" dirty="0">
                          <a:effectLst/>
                          <a:latin typeface="メイリオ" panose="020B0604030504040204" pitchFamily="50" charset="-128"/>
                          <a:ea typeface="メイリオ" panose="020B0604030504040204" pitchFamily="50" charset="-128"/>
                        </a:rPr>
                        <a:t>、</a:t>
                      </a:r>
                      <a:r>
                        <a:rPr lang="ja-JP" altLang="en-US" sz="1200" u="none" strike="noStrike" dirty="0">
                          <a:effectLst/>
                          <a:latin typeface="メイリオ" panose="020B0604030504040204" pitchFamily="50" charset="-128"/>
                          <a:ea typeface="メイリオ" panose="020B0604030504040204" pitchFamily="50" charset="-128"/>
                        </a:rPr>
                        <a:t>大</a:t>
                      </a:r>
                      <a:r>
                        <a:rPr lang="zh-CN" altLang="en-US" sz="1200" u="none" strike="noStrike" dirty="0">
                          <a:effectLst/>
                          <a:latin typeface="メイリオ" panose="020B0604030504040204" pitchFamily="50" charset="-128"/>
                          <a:ea typeface="メイリオ" panose="020B0604030504040204" pitchFamily="50" charset="-128"/>
                        </a:rPr>
                        <a:t>麦</a:t>
                      </a:r>
                      <a:r>
                        <a:rPr lang="ja-JP" altLang="en-US" sz="1200" u="none" strike="noStrike" dirty="0">
                          <a:effectLst/>
                          <a:latin typeface="メイリオ" panose="020B0604030504040204" pitchFamily="50" charset="-128"/>
                          <a:ea typeface="メイリオ" panose="020B0604030504040204" pitchFamily="50" charset="-128"/>
                        </a:rPr>
                        <a:t>等</a:t>
                      </a:r>
                      <a:r>
                        <a:rPr lang="zh-CN" altLang="en-US" sz="1200" u="none" strike="noStrike" dirty="0">
                          <a:effectLst/>
                          <a:latin typeface="メイリオ" panose="020B0604030504040204" pitchFamily="50" charset="-128"/>
                          <a:ea typeface="メイリオ" panose="020B0604030504040204" pitchFamily="50" charset="-128"/>
                        </a:rPr>
                        <a:t>）</a:t>
                      </a:r>
                      <a:endParaRPr lang="zh-CN"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40000"/>
                        <a:lumOff val="60000"/>
                      </a:schemeClr>
                    </a:solidFill>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ゆめちから</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40000"/>
                        <a:lumOff val="60000"/>
                      </a:schemeClr>
                    </a:solidFill>
                  </a:tcPr>
                </a:tc>
                <a:extLst>
                  <a:ext uri="{0D108BD9-81ED-4DB2-BD59-A6C34878D82A}"/>
                </a:extLst>
              </a:tr>
              <a:tr h="232662">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さとのそら</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40000"/>
                        <a:lumOff val="60000"/>
                      </a:schemeClr>
                    </a:solidFill>
                  </a:tcPr>
                </a:tc>
                <a:extLst>
                  <a:ext uri="{0D108BD9-81ED-4DB2-BD59-A6C34878D82A}"/>
                </a:extLst>
              </a:tr>
              <a:tr h="232662">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はるしずく</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40000"/>
                        <a:lumOff val="60000"/>
                      </a:schemeClr>
                    </a:solidFill>
                  </a:tcPr>
                </a:tc>
                <a:extLst>
                  <a:ext uri="{0D108BD9-81ED-4DB2-BD59-A6C34878D82A}"/>
                </a:extLst>
              </a:tr>
              <a:tr h="232662">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とちのいぶき</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40000"/>
                        <a:lumOff val="60000"/>
                      </a:schemeClr>
                    </a:solidFill>
                  </a:tcPr>
                </a:tc>
                <a:extLst>
                  <a:ext uri="{0D108BD9-81ED-4DB2-BD59-A6C34878D82A}"/>
                </a:extLst>
              </a:tr>
              <a:tr h="232662">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雑穀（アワ、ヒエ等）</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20000"/>
                        <a:lumOff val="80000"/>
                      </a:schemeClr>
                    </a:solidFill>
                  </a:tcPr>
                </a:tc>
                <a:tc>
                  <a:txBody>
                    <a:bodyPr/>
                    <a:lstStyle/>
                    <a:p>
                      <a:pPr algn="l" rtl="0" fontAlgn="ctr"/>
                      <a:r>
                        <a:rPr lang="en-US" altLang="ja-JP" sz="1200" u="none" strike="noStrike" dirty="0">
                          <a:effectLst/>
                          <a:latin typeface="メイリオ" panose="020B0604030504040204" pitchFamily="50" charset="-128"/>
                          <a:ea typeface="メイリオ" panose="020B0604030504040204" pitchFamily="50" charset="-128"/>
                        </a:rPr>
                        <a:t>…</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20000"/>
                        <a:lumOff val="80000"/>
                      </a:schemeClr>
                    </a:solidFill>
                  </a:tcPr>
                </a:tc>
                <a:extLst>
                  <a:ext uri="{0D108BD9-81ED-4DB2-BD59-A6C34878D82A}"/>
                </a:extLst>
              </a:tr>
              <a:tr h="232662">
                <a:tc vMerge="1">
                  <a:txBody>
                    <a:bodyPr/>
                    <a:lstStyle/>
                    <a:p>
                      <a:endParaRPr kumimoji="1" lang="ja-JP" altLang="en-US"/>
                    </a:p>
                  </a:txBody>
                  <a:tcPr/>
                </a:tc>
                <a:tc rowSpan="3">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芋類（サツマイモ、ジャガイモ等）</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40000"/>
                        <a:lumOff val="60000"/>
                      </a:schemeClr>
                    </a:solidFill>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コガネセンガン</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40000"/>
                        <a:lumOff val="60000"/>
                      </a:schemeClr>
                    </a:solidFill>
                  </a:tcPr>
                </a:tc>
                <a:extLst>
                  <a:ext uri="{0D108BD9-81ED-4DB2-BD59-A6C34878D82A}"/>
                </a:extLst>
              </a:tr>
              <a:tr h="232662">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ベニアズマ</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40000"/>
                        <a:lumOff val="60000"/>
                      </a:schemeClr>
                    </a:solidFill>
                  </a:tcPr>
                </a:tc>
                <a:extLst>
                  <a:ext uri="{0D108BD9-81ED-4DB2-BD59-A6C34878D82A}"/>
                </a:extLst>
              </a:tr>
              <a:tr h="232662">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キタアカリ</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40000"/>
                        <a:lumOff val="60000"/>
                      </a:schemeClr>
                    </a:solidFill>
                  </a:tcPr>
                </a:tc>
                <a:extLst>
                  <a:ext uri="{0D108BD9-81ED-4DB2-BD59-A6C34878D82A}"/>
                </a:extLst>
              </a:tr>
              <a:tr h="232662">
                <a:tc vMerge="1">
                  <a:txBody>
                    <a:bodyPr/>
                    <a:lstStyle/>
                    <a:p>
                      <a:endParaRPr kumimoji="1" lang="ja-JP" altLang="en-US"/>
                    </a:p>
                  </a:txBody>
                  <a:tcPr/>
                </a:tc>
                <a:tc rowSpan="2">
                  <a:txBody>
                    <a:bodyPr/>
                    <a:lstStyle/>
                    <a:p>
                      <a:pPr algn="l" rtl="0" fontAlgn="ctr"/>
                      <a:r>
                        <a:rPr lang="zh-TW" altLang="en-US" sz="1200" u="none" strike="noStrike" dirty="0">
                          <a:effectLst/>
                          <a:latin typeface="メイリオ" panose="020B0604030504040204" pitchFamily="50" charset="-128"/>
                          <a:ea typeface="メイリオ" panose="020B0604030504040204" pitchFamily="50" charset="-128"/>
                        </a:rPr>
                        <a:t>豆類（大豆、小豆</a:t>
                      </a:r>
                      <a:r>
                        <a:rPr lang="ja-JP" altLang="en-US" sz="1200" u="none" strike="noStrike" dirty="0">
                          <a:effectLst/>
                          <a:latin typeface="メイリオ" panose="020B0604030504040204" pitchFamily="50" charset="-128"/>
                          <a:ea typeface="メイリオ" panose="020B0604030504040204" pitchFamily="50" charset="-128"/>
                        </a:rPr>
                        <a:t>等</a:t>
                      </a:r>
                      <a:r>
                        <a:rPr lang="zh-TW" altLang="en-US" sz="1200" u="none" strike="noStrike" dirty="0">
                          <a:effectLst/>
                          <a:latin typeface="メイリオ" panose="020B0604030504040204" pitchFamily="50" charset="-128"/>
                          <a:ea typeface="メイリオ" panose="020B0604030504040204" pitchFamily="50" charset="-128"/>
                        </a:rPr>
                        <a:t>）</a:t>
                      </a:r>
                      <a:endParaRPr lang="zh-TW"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20000"/>
                        <a:lumOff val="80000"/>
                      </a:schemeClr>
                    </a:solidFill>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とよまさり</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20000"/>
                        <a:lumOff val="80000"/>
                      </a:schemeClr>
                    </a:solidFill>
                  </a:tcPr>
                </a:tc>
                <a:extLst>
                  <a:ext uri="{0D108BD9-81ED-4DB2-BD59-A6C34878D82A}"/>
                </a:extLst>
              </a:tr>
              <a:tr h="232662">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フクユタカ</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20000"/>
                        <a:lumOff val="80000"/>
                      </a:schemeClr>
                    </a:solidFill>
                  </a:tcPr>
                </a:tc>
                <a:extLst>
                  <a:ext uri="{0D108BD9-81ED-4DB2-BD59-A6C34878D82A}"/>
                </a:extLst>
              </a:tr>
              <a:tr h="232662">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工芸農作物（なたね、そば等）</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40000"/>
                        <a:lumOff val="60000"/>
                      </a:schemeClr>
                    </a:solidFill>
                  </a:tcPr>
                </a:tc>
                <a:tc>
                  <a:txBody>
                    <a:bodyPr/>
                    <a:lstStyle/>
                    <a:p>
                      <a:pPr algn="l" rtl="0" fontAlgn="ctr"/>
                      <a:r>
                        <a:rPr lang="en-US" altLang="ja-JP" sz="1200" u="none" strike="noStrike" dirty="0">
                          <a:effectLst/>
                          <a:latin typeface="メイリオ" panose="020B0604030504040204" pitchFamily="50" charset="-128"/>
                          <a:ea typeface="メイリオ" panose="020B0604030504040204" pitchFamily="50" charset="-128"/>
                        </a:rPr>
                        <a:t>…</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823" marR="8823" marT="8823" marB="0" anchor="ctr">
                    <a:solidFill>
                      <a:schemeClr val="accent4">
                        <a:lumMod val="40000"/>
                        <a:lumOff val="60000"/>
                      </a:schemeClr>
                    </a:solidFill>
                  </a:tcPr>
                </a:tc>
                <a:extLst>
                  <a:ext uri="{0D108BD9-81ED-4DB2-BD59-A6C34878D82A}"/>
                </a:extLst>
              </a:tr>
            </a:tbl>
          </a:graphicData>
        </a:graphic>
      </p:graphicFrame>
      <p:graphicFrame>
        <p:nvGraphicFramePr>
          <p:cNvPr id="1250" name="表 2"/>
          <p:cNvGraphicFramePr>
            <a:graphicFrameLocks noGrp="1"/>
          </p:cNvGraphicFramePr>
          <p:nvPr>
            <p:extLst>
              <p:ext uri="{D42A27DB-BD31-4B8C-83A1-F6EECF244321}">
                <p14:modId xmlns:p14="http://schemas.microsoft.com/office/powerpoint/2010/main" val="889363895"/>
              </p:ext>
            </p:extLst>
          </p:nvPr>
        </p:nvGraphicFramePr>
        <p:xfrm>
          <a:off x="5000625" y="2903755"/>
          <a:ext cx="4575600" cy="3402000"/>
        </p:xfrm>
        <a:graphic>
          <a:graphicData uri="http://schemas.openxmlformats.org/drawingml/2006/table">
            <a:tbl>
              <a:tblPr>
                <a:tableStyleId>{5C22544A-7EE6-4342-B048-85BDC9FD1C3A}</a:tableStyleId>
              </a:tblPr>
              <a:tblGrid>
                <a:gridCol w="540000">
                  <a:extLst>
                    <a:ext uri="{9D8B030D-6E8A-4147-A177-3AD203B41FA5}"/>
                  </a:extLst>
                </a:gridCol>
                <a:gridCol w="2656800">
                  <a:extLst>
                    <a:ext uri="{9D8B030D-6E8A-4147-A177-3AD203B41FA5}"/>
                  </a:extLst>
                </a:gridCol>
                <a:gridCol w="1378800">
                  <a:extLst>
                    <a:ext uri="{9D8B030D-6E8A-4147-A177-3AD203B41FA5}"/>
                  </a:extLst>
                </a:gridCol>
              </a:tblGrid>
              <a:tr h="360000">
                <a:tc>
                  <a:txBody>
                    <a:bodyPr/>
                    <a:lstStyle/>
                    <a:p>
                      <a:pPr algn="ctr" rtl="0"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 区分</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3">
                        <a:lumMod val="75000"/>
                      </a:schemeClr>
                    </a:solidFill>
                  </a:tcPr>
                </a:tc>
                <a:tc>
                  <a:txBody>
                    <a:bodyPr/>
                    <a:lstStyle/>
                    <a:p>
                      <a:pPr algn="ctr" rtl="0"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品　　　目</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3">
                        <a:lumMod val="75000"/>
                      </a:schemeClr>
                    </a:solidFill>
                  </a:tcPr>
                </a:tc>
                <a:tc>
                  <a:txBody>
                    <a:bodyPr/>
                    <a:lstStyle/>
                    <a:p>
                      <a:pPr algn="ctr" rtl="0"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品　種　例</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3">
                        <a:lumMod val="75000"/>
                      </a:schemeClr>
                    </a:solidFill>
                  </a:tcPr>
                </a:tc>
                <a:extLst>
                  <a:ext uri="{0D108BD9-81ED-4DB2-BD59-A6C34878D82A}"/>
                </a:extLst>
              </a:tr>
              <a:tr h="234000">
                <a:tc rowSpan="7">
                  <a:txBody>
                    <a:bodyPr/>
                    <a:lstStyle/>
                    <a:p>
                      <a:pPr algn="ctr" rtl="0"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園芸作物</a:t>
                      </a:r>
                      <a:endParaRPr lang="en-US" altLang="ja-JP" sz="1200" b="1" u="none" strike="noStrike" dirty="0">
                        <a:solidFill>
                          <a:schemeClr val="bg1"/>
                        </a:solidFill>
                        <a:effectLst/>
                        <a:latin typeface="メイリオ" panose="020B0604030504040204" pitchFamily="50" charset="-128"/>
                        <a:ea typeface="メイリオ" panose="020B0604030504040204" pitchFamily="50" charset="-128"/>
                      </a:endParaRPr>
                    </a:p>
                    <a:p>
                      <a:pPr algn="ctr" rtl="0" fontAlgn="ctr"/>
                      <a:r>
                        <a:rPr lang="en-US" altLang="ja-JP" sz="1200" b="1" u="none" strike="noStrike" dirty="0">
                          <a:solidFill>
                            <a:schemeClr val="bg1"/>
                          </a:solidFill>
                          <a:effectLst/>
                          <a:latin typeface="メイリオ" panose="020B0604030504040204" pitchFamily="50" charset="-128"/>
                          <a:ea typeface="メイリオ" panose="020B0604030504040204" pitchFamily="50" charset="-128"/>
                        </a:rPr>
                        <a:t>(</a:t>
                      </a: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労働集約型作物）</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9161" marR="9161" marT="9161" marB="0" vert="eaVert" anchor="ctr">
                    <a:solidFill>
                      <a:schemeClr val="accent3">
                        <a:lumMod val="75000"/>
                      </a:schemeClr>
                    </a:solidFill>
                  </a:tcPr>
                </a:tc>
                <a:tc rowSpan="2">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野菜（キャベツ、カリフラワー等）</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20000"/>
                        <a:lumOff val="80000"/>
                      </a:schemeClr>
                    </a:solidFill>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はるなぎエース</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20000"/>
                        <a:lumOff val="80000"/>
                      </a:schemeClr>
                    </a:solidFill>
                  </a:tcPr>
                </a:tc>
                <a:extLst>
                  <a:ext uri="{0D108BD9-81ED-4DB2-BD59-A6C34878D82A}"/>
                </a:extLst>
              </a:tr>
              <a:tr h="23400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200" b="0" i="0" u="none" strike="noStrike" dirty="0">
                          <a:solidFill>
                            <a:srgbClr val="000000"/>
                          </a:solidFill>
                          <a:effectLst/>
                          <a:latin typeface="メイリオ" panose="020B0604030504040204" pitchFamily="50" charset="-128"/>
                          <a:ea typeface="メイリオ" panose="020B0604030504040204" pitchFamily="50" charset="-128"/>
                        </a:rPr>
                        <a:t>カリフローレ</a:t>
                      </a:r>
                    </a:p>
                  </a:txBody>
                  <a:tcPr marL="9161" marR="9161" marT="9161" marB="0" anchor="ctr">
                    <a:solidFill>
                      <a:schemeClr val="accent4">
                        <a:lumMod val="20000"/>
                        <a:lumOff val="80000"/>
                      </a:schemeClr>
                    </a:solidFill>
                  </a:tcPr>
                </a:tc>
                <a:extLst>
                  <a:ext uri="{0D108BD9-81ED-4DB2-BD59-A6C34878D82A}"/>
                </a:extLst>
              </a:tr>
              <a:tr h="234000">
                <a:tc vMerge="1">
                  <a:txBody>
                    <a:bodyPr/>
                    <a:lstStyle/>
                    <a:p>
                      <a:endParaRPr kumimoji="1" lang="ja-JP" altLang="en-US"/>
                    </a:p>
                  </a:txBody>
                  <a:tcPr/>
                </a:tc>
                <a:tc rowSpan="3">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果樹（りんご、みかん等）</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40000"/>
                        <a:lumOff val="60000"/>
                      </a:schemeClr>
                    </a:solidFill>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ふじ</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40000"/>
                        <a:lumOff val="60000"/>
                      </a:schemeClr>
                    </a:solidFill>
                  </a:tcPr>
                </a:tc>
                <a:extLst>
                  <a:ext uri="{0D108BD9-81ED-4DB2-BD59-A6C34878D82A}"/>
                </a:extLst>
              </a:tr>
              <a:tr h="23400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ジョナゴールド</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40000"/>
                        <a:lumOff val="60000"/>
                      </a:schemeClr>
                    </a:solidFill>
                  </a:tcPr>
                </a:tc>
                <a:extLst>
                  <a:ext uri="{0D108BD9-81ED-4DB2-BD59-A6C34878D82A}"/>
                </a:extLst>
              </a:tr>
              <a:tr h="23400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青島温州</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40000"/>
                        <a:lumOff val="60000"/>
                      </a:schemeClr>
                    </a:solidFill>
                  </a:tcPr>
                </a:tc>
                <a:extLst>
                  <a:ext uri="{0D108BD9-81ED-4DB2-BD59-A6C34878D82A}"/>
                </a:extLst>
              </a:tr>
              <a:tr h="234000">
                <a:tc vMerge="1">
                  <a:txBody>
                    <a:bodyPr/>
                    <a:lstStyle/>
                    <a:p>
                      <a:endParaRPr kumimoji="1" lang="ja-JP" altLang="en-US"/>
                    </a:p>
                  </a:txBody>
                  <a:tcPr/>
                </a:tc>
                <a:tc rowSpan="2">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花き（キク、ユリ等）</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20000"/>
                        <a:lumOff val="80000"/>
                      </a:schemeClr>
                    </a:solidFill>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精はるまち</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20000"/>
                        <a:lumOff val="80000"/>
                      </a:schemeClr>
                    </a:solidFill>
                  </a:tcPr>
                </a:tc>
                <a:extLst>
                  <a:ext uri="{0D108BD9-81ED-4DB2-BD59-A6C34878D82A}"/>
                </a:extLst>
              </a:tr>
              <a:tr h="234000">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精雲</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20000"/>
                        <a:lumOff val="80000"/>
                      </a:schemeClr>
                    </a:solidFill>
                  </a:tcPr>
                </a:tc>
                <a:extLst>
                  <a:ext uri="{0D108BD9-81ED-4DB2-BD59-A6C34878D82A}"/>
                </a:extLst>
              </a:tr>
              <a:tr h="234000">
                <a:tc rowSpan="6">
                  <a:txBody>
                    <a:bodyPr/>
                    <a:lstStyle/>
                    <a:p>
                      <a:pPr algn="ctr" rtl="0" fontAlgn="ctr"/>
                      <a:r>
                        <a:rPr lang="ja-JP" altLang="en-US" sz="1200" b="1" u="none" strike="noStrike" dirty="0">
                          <a:solidFill>
                            <a:schemeClr val="bg1"/>
                          </a:solidFill>
                          <a:effectLst/>
                          <a:latin typeface="メイリオ" panose="020B0604030504040204" pitchFamily="50" charset="-128"/>
                          <a:ea typeface="メイリオ" panose="020B0604030504040204" pitchFamily="50" charset="-128"/>
                        </a:rPr>
                        <a:t>畜産</a:t>
                      </a:r>
                      <a:endParaRPr lang="ja-JP" altLang="en-US" sz="1200" b="1" i="0" u="none" strike="noStrike" dirty="0">
                        <a:solidFill>
                          <a:schemeClr val="bg1"/>
                        </a:solidFill>
                        <a:effectLst/>
                        <a:latin typeface="メイリオ" panose="020B0604030504040204" pitchFamily="50" charset="-128"/>
                        <a:ea typeface="メイリオ" panose="020B0604030504040204" pitchFamily="50" charset="-128"/>
                      </a:endParaRPr>
                    </a:p>
                  </a:txBody>
                  <a:tcPr marL="9161" marR="9161" marT="9161" marB="0" vert="eaVert" anchor="ctr">
                    <a:solidFill>
                      <a:schemeClr val="accent3">
                        <a:lumMod val="75000"/>
                      </a:schemeClr>
                    </a:solidFill>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酪農</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40000"/>
                        <a:lumOff val="60000"/>
                      </a:schemeClr>
                    </a:solidFill>
                  </a:tcPr>
                </a:tc>
                <a:tc>
                  <a:txBody>
                    <a:bodyPr/>
                    <a:lstStyle/>
                    <a:p>
                      <a:pPr algn="l" rtl="0" fontAlgn="ctr"/>
                      <a:r>
                        <a:rPr lang="en-US" altLang="ja-JP" sz="1200" u="none" strike="noStrike" dirty="0">
                          <a:effectLst/>
                          <a:latin typeface="メイリオ" panose="020B0604030504040204" pitchFamily="50" charset="-128"/>
                          <a:ea typeface="メイリオ" panose="020B0604030504040204" pitchFamily="50" charset="-128"/>
                        </a:rPr>
                        <a:t>…</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40000"/>
                        <a:lumOff val="60000"/>
                      </a:schemeClr>
                    </a:solidFill>
                  </a:tcPr>
                </a:tc>
                <a:extLst>
                  <a:ext uri="{0D108BD9-81ED-4DB2-BD59-A6C34878D82A}"/>
                </a:extLst>
              </a:tr>
              <a:tr h="234000">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繁殖牛</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20000"/>
                        <a:lumOff val="80000"/>
                      </a:schemeClr>
                    </a:solidFill>
                  </a:tcPr>
                </a:tc>
                <a:tc>
                  <a:txBody>
                    <a:bodyPr/>
                    <a:lstStyle/>
                    <a:p>
                      <a:pPr algn="l" rtl="0" fontAlgn="ctr"/>
                      <a:r>
                        <a:rPr lang="en-US" altLang="ja-JP" sz="1200" u="none" strike="noStrike" dirty="0">
                          <a:effectLst/>
                          <a:latin typeface="メイリオ" panose="020B0604030504040204" pitchFamily="50" charset="-128"/>
                          <a:ea typeface="メイリオ" panose="020B0604030504040204" pitchFamily="50" charset="-128"/>
                        </a:rPr>
                        <a:t>…</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20000"/>
                        <a:lumOff val="80000"/>
                      </a:schemeClr>
                    </a:solidFill>
                  </a:tcPr>
                </a:tc>
                <a:extLst>
                  <a:ext uri="{0D108BD9-81ED-4DB2-BD59-A6C34878D82A}"/>
                </a:extLst>
              </a:tr>
              <a:tr h="234000">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肥育牛</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40000"/>
                        <a:lumOff val="60000"/>
                      </a:schemeClr>
                    </a:solidFill>
                  </a:tcPr>
                </a:tc>
                <a:tc>
                  <a:txBody>
                    <a:bodyPr/>
                    <a:lstStyle/>
                    <a:p>
                      <a:pPr algn="l" rtl="0" fontAlgn="ctr"/>
                      <a:r>
                        <a:rPr lang="en-US" altLang="ja-JP" sz="1200" u="none" strike="noStrike" dirty="0">
                          <a:effectLst/>
                          <a:latin typeface="メイリオ" panose="020B0604030504040204" pitchFamily="50" charset="-128"/>
                          <a:ea typeface="メイリオ" panose="020B0604030504040204" pitchFamily="50" charset="-128"/>
                        </a:rPr>
                        <a:t>…</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40000"/>
                        <a:lumOff val="60000"/>
                      </a:schemeClr>
                    </a:solidFill>
                  </a:tcPr>
                </a:tc>
                <a:extLst>
                  <a:ext uri="{0D108BD9-81ED-4DB2-BD59-A6C34878D82A}"/>
                </a:extLst>
              </a:tr>
              <a:tr h="234000">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養豚</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20000"/>
                        <a:lumOff val="80000"/>
                      </a:schemeClr>
                    </a:solidFill>
                  </a:tcPr>
                </a:tc>
                <a:tc>
                  <a:txBody>
                    <a:bodyPr/>
                    <a:lstStyle/>
                    <a:p>
                      <a:pPr algn="l" rtl="0" fontAlgn="ctr"/>
                      <a:r>
                        <a:rPr lang="en-US" altLang="ja-JP" sz="1200" u="none" strike="noStrike" dirty="0">
                          <a:effectLst/>
                          <a:latin typeface="メイリオ" panose="020B0604030504040204" pitchFamily="50" charset="-128"/>
                          <a:ea typeface="メイリオ" panose="020B0604030504040204" pitchFamily="50" charset="-128"/>
                        </a:rPr>
                        <a:t>…</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20000"/>
                        <a:lumOff val="80000"/>
                      </a:schemeClr>
                    </a:solidFill>
                  </a:tcPr>
                </a:tc>
                <a:extLst>
                  <a:ext uri="{0D108BD9-81ED-4DB2-BD59-A6C34878D82A}"/>
                </a:extLst>
              </a:tr>
              <a:tr h="234000">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採卵養鶏</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40000"/>
                        <a:lumOff val="60000"/>
                      </a:schemeClr>
                    </a:solidFill>
                  </a:tcPr>
                </a:tc>
                <a:tc>
                  <a:txBody>
                    <a:bodyPr/>
                    <a:lstStyle/>
                    <a:p>
                      <a:pPr algn="l" rtl="0" fontAlgn="ctr"/>
                      <a:r>
                        <a:rPr lang="en-US" altLang="ja-JP" sz="1200" u="none" strike="noStrike" dirty="0">
                          <a:effectLst/>
                          <a:latin typeface="メイリオ" panose="020B0604030504040204" pitchFamily="50" charset="-128"/>
                          <a:ea typeface="メイリオ" panose="020B0604030504040204" pitchFamily="50" charset="-128"/>
                        </a:rPr>
                        <a:t>…</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40000"/>
                        <a:lumOff val="60000"/>
                      </a:schemeClr>
                    </a:solidFill>
                  </a:tcPr>
                </a:tc>
                <a:extLst>
                  <a:ext uri="{0D108BD9-81ED-4DB2-BD59-A6C34878D82A}"/>
                </a:extLst>
              </a:tr>
              <a:tr h="234000">
                <a:tc vMerge="1">
                  <a:txBody>
                    <a:bodyPr/>
                    <a:lstStyle/>
                    <a:p>
                      <a:endParaRPr kumimoji="1" lang="ja-JP" altLang="en-US"/>
                    </a:p>
                  </a:txBody>
                  <a:tcPr/>
                </a:tc>
                <a:tc>
                  <a:txBody>
                    <a:bodyPr/>
                    <a:lstStyle/>
                    <a:p>
                      <a:pPr algn="l" rtl="0" fontAlgn="ctr"/>
                      <a:r>
                        <a:rPr lang="ja-JP" altLang="en-US" sz="1200" u="none" strike="noStrike" dirty="0">
                          <a:effectLst/>
                          <a:latin typeface="メイリオ" panose="020B0604030504040204" pitchFamily="50" charset="-128"/>
                          <a:ea typeface="メイリオ" panose="020B0604030504040204" pitchFamily="50" charset="-128"/>
                        </a:rPr>
                        <a:t>ブロイラー養鶏</a:t>
                      </a:r>
                      <a:endParaRPr lang="ja-JP" altLang="en-US"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20000"/>
                        <a:lumOff val="80000"/>
                      </a:schemeClr>
                    </a:solidFill>
                  </a:tcPr>
                </a:tc>
                <a:tc>
                  <a:txBody>
                    <a:bodyPr/>
                    <a:lstStyle/>
                    <a:p>
                      <a:pPr algn="l" rtl="0" fontAlgn="ctr"/>
                      <a:r>
                        <a:rPr lang="en-US" altLang="ja-JP" sz="1200" u="none" strike="noStrike" dirty="0">
                          <a:effectLst/>
                          <a:latin typeface="メイリオ" panose="020B0604030504040204" pitchFamily="50" charset="-128"/>
                          <a:ea typeface="メイリオ" panose="020B0604030504040204" pitchFamily="50" charset="-128"/>
                        </a:rPr>
                        <a:t>…</a:t>
                      </a:r>
                      <a:endParaRPr lang="en-US" altLang="ja-JP" sz="12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161" marR="9161" marT="9161" marB="0" anchor="ctr">
                    <a:solidFill>
                      <a:schemeClr val="accent4">
                        <a:lumMod val="20000"/>
                        <a:lumOff val="80000"/>
                      </a:schemeClr>
                    </a:solidFill>
                  </a:tcPr>
                </a:tc>
                <a:extLst>
                  <a:ext uri="{0D108BD9-81ED-4DB2-BD59-A6C34878D82A}"/>
                </a:extLst>
              </a:tr>
            </a:tbl>
          </a:graphicData>
        </a:graphic>
      </p:graphicFrame>
      <p:sp>
        <p:nvSpPr>
          <p:cNvPr id="1251" name="正方形/長方形 3"/>
          <p:cNvSpPr/>
          <p:nvPr/>
        </p:nvSpPr>
        <p:spPr>
          <a:xfrm>
            <a:off x="376109" y="6405665"/>
            <a:ext cx="9432035" cy="461665"/>
          </a:xfrm>
          <a:prstGeom prst="rect">
            <a:avLst/>
          </a:prstGeom>
        </p:spPr>
        <p:txBody>
          <a:bodyPr wrap="square">
            <a:spAutoFit/>
          </a:bodyPr>
          <a:lstStyle/>
          <a:p>
            <a:r>
              <a:rPr kumimoji="1" lang="ja-JP" altLang="en-US" sz="1200" dirty="0">
                <a:latin typeface="メイリオ" panose="020B0604030504040204" pitchFamily="50" charset="-128"/>
                <a:ea typeface="メイリオ" panose="020B0604030504040204" pitchFamily="50" charset="-128"/>
              </a:rPr>
              <a:t>注１：本表は、経営発展や複合化の推進等を見据えて本事業として区分したものであり、一般的な区分と異なる取扱いもあります。</a:t>
            </a:r>
          </a:p>
          <a:p>
            <a:r>
              <a:rPr kumimoji="1" lang="ja-JP" altLang="en-US" sz="1200" dirty="0">
                <a:latin typeface="メイリオ" panose="020B0604030504040204" pitchFamily="50" charset="-128"/>
                <a:ea typeface="メイリオ" panose="020B0604030504040204" pitchFamily="50" charset="-128"/>
              </a:rPr>
              <a:t>　２：品目や品種等のすべてを網羅したものではありません。ここにない品目・品種等は、本表から類推して判断してください。</a:t>
            </a:r>
            <a:endParaRPr lang="ja-JP" altLang="en-US" sz="1200" dirty="0">
              <a:latin typeface="メイリオ" panose="020B0604030504040204" pitchFamily="50" charset="-128"/>
              <a:ea typeface="メイリオ" panose="020B0604030504040204" pitchFamily="50" charset="-128"/>
            </a:endParaRPr>
          </a:p>
        </p:txBody>
      </p:sp>
      <p:sp>
        <p:nvSpPr>
          <p:cNvPr id="1252" name="四角形: 角を丸くする 5"/>
          <p:cNvSpPr/>
          <p:nvPr/>
        </p:nvSpPr>
        <p:spPr>
          <a:xfrm>
            <a:off x="9526404" y="6473166"/>
            <a:ext cx="360000" cy="360000"/>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８</a:t>
            </a:r>
          </a:p>
        </p:txBody>
      </p:sp>
    </p:spTree>
    <p:extLst>
      <p:ext uri="{BB962C8B-B14F-4D97-AF65-F5344CB8AC3E}">
        <p14:creationId xmlns:p14="http://schemas.microsoft.com/office/powerpoint/2010/main" val="244267659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Application>JUST Focus</Application>
  <AppVersion>4.1.3</AppVersion>
  <PresentationFormat>ユーザー設定</PresentationFormat>
  <Slides>15</Slides>
  <Notes>14</Note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lastModifiedBy>Administrator</cp:lastModifiedBy>
  <dcterms:created xsi:type="dcterms:W3CDTF">2023-11-21T00:01:05Z</dcterms:created>
  <dcterms:modified xsi:type="dcterms:W3CDTF">2023-11-21T00:10:18Z</dcterms:modified>
  <cp:revision>3</cp:revision>
</cp:coreProperties>
</file>

<file path=docProps/custom.xml><?xml version="1.0" encoding="utf-8"?>
<Properties xmlns:vt="http://schemas.openxmlformats.org/officeDocument/2006/docPropsVTypes" xmlns="http://schemas.openxmlformats.org/officeDocument/2006/custom-properties"/>
</file>